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7" r:id="rId1"/>
    <p:sldMasterId id="2147485094" r:id="rId2"/>
  </p:sldMasterIdLst>
  <p:notesMasterIdLst>
    <p:notesMasterId r:id="rId58"/>
  </p:notesMasterIdLst>
  <p:handoutMasterIdLst>
    <p:handoutMasterId r:id="rId59"/>
  </p:handoutMasterIdLst>
  <p:sldIdLst>
    <p:sldId id="668" r:id="rId3"/>
    <p:sldId id="602" r:id="rId4"/>
    <p:sldId id="531" r:id="rId5"/>
    <p:sldId id="653" r:id="rId6"/>
    <p:sldId id="589" r:id="rId7"/>
    <p:sldId id="544" r:id="rId8"/>
    <p:sldId id="590" r:id="rId9"/>
    <p:sldId id="657" r:id="rId10"/>
    <p:sldId id="645" r:id="rId11"/>
    <p:sldId id="646" r:id="rId12"/>
    <p:sldId id="647" r:id="rId13"/>
    <p:sldId id="651" r:id="rId14"/>
    <p:sldId id="650" r:id="rId15"/>
    <p:sldId id="568" r:id="rId16"/>
    <p:sldId id="610" r:id="rId17"/>
    <p:sldId id="569" r:id="rId18"/>
    <p:sldId id="564" r:id="rId19"/>
    <p:sldId id="611" r:id="rId20"/>
    <p:sldId id="563" r:id="rId21"/>
    <p:sldId id="599" r:id="rId22"/>
    <p:sldId id="565" r:id="rId23"/>
    <p:sldId id="635" r:id="rId24"/>
    <p:sldId id="637" r:id="rId25"/>
    <p:sldId id="665" r:id="rId26"/>
    <p:sldId id="551" r:id="rId27"/>
    <p:sldId id="604" r:id="rId28"/>
    <p:sldId id="605" r:id="rId29"/>
    <p:sldId id="606" r:id="rId30"/>
    <p:sldId id="607" r:id="rId31"/>
    <p:sldId id="572" r:id="rId32"/>
    <p:sldId id="597" r:id="rId33"/>
    <p:sldId id="550" r:id="rId34"/>
    <p:sldId id="549" r:id="rId35"/>
    <p:sldId id="608" r:id="rId36"/>
    <p:sldId id="609" r:id="rId37"/>
    <p:sldId id="558" r:id="rId38"/>
    <p:sldId id="613" r:id="rId39"/>
    <p:sldId id="562" r:id="rId40"/>
    <p:sldId id="574" r:id="rId41"/>
    <p:sldId id="615" r:id="rId42"/>
    <p:sldId id="578" r:id="rId43"/>
    <p:sldId id="573" r:id="rId44"/>
    <p:sldId id="618" r:id="rId45"/>
    <p:sldId id="619" r:id="rId46"/>
    <p:sldId id="580" r:id="rId47"/>
    <p:sldId id="620" r:id="rId48"/>
    <p:sldId id="628" r:id="rId49"/>
    <p:sldId id="630" r:id="rId50"/>
    <p:sldId id="593" r:id="rId51"/>
    <p:sldId id="559" r:id="rId52"/>
    <p:sldId id="661" r:id="rId53"/>
    <p:sldId id="662" r:id="rId54"/>
    <p:sldId id="663" r:id="rId55"/>
    <p:sldId id="587" r:id="rId56"/>
    <p:sldId id="586" r:id="rId5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CFE"/>
    <a:srgbClr val="99CCFF"/>
    <a:srgbClr val="CFCDF7"/>
    <a:srgbClr val="749AF0"/>
    <a:srgbClr val="890AA2"/>
    <a:srgbClr val="CAA8D0"/>
    <a:srgbClr val="0066FF"/>
    <a:srgbClr val="2118DA"/>
    <a:srgbClr val="E9EAEE"/>
    <a:srgbClr val="CF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5167" autoAdjust="0"/>
  </p:normalViewPr>
  <p:slideViewPr>
    <p:cSldViewPr>
      <p:cViewPr varScale="1">
        <p:scale>
          <a:sx n="111" d="100"/>
          <a:sy n="111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48650399616917"/>
          <c:y val="6.7507416537310891E-2"/>
          <c:w val="0.75792713736935224"/>
          <c:h val="0.7622320638208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556118285708E-2"/>
                  <c:y val="7.6725635015153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2538586247619178E-3"/>
                  <c:y val="-2.1675544237415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688149876363161E-4"/>
                  <c:y val="3.145474326545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642974535396451E-2"/>
                  <c:y val="5.4483802437441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724674269908708E-2"/>
                  <c:y val="5.44838024374422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3365.9</c:v>
                </c:pt>
                <c:pt idx="1">
                  <c:v>4239</c:v>
                </c:pt>
                <c:pt idx="2">
                  <c:v>6123.4</c:v>
                </c:pt>
                <c:pt idx="3">
                  <c:v>4929.8</c:v>
                </c:pt>
                <c:pt idx="4">
                  <c:v>6902.4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380321726704695E-3"/>
                  <c:y val="4.605382828078292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DEE4D41F-EB29-4E95-A0B0-71BCE1FD118E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092269441326443E-2"/>
                  <c:y val="5.44838024374422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408498672561284E-3"/>
                  <c:y val="5.4483802437442297E-3"/>
                </c:manualLayout>
              </c:layout>
              <c:tx>
                <c:rich>
                  <a:bodyPr/>
                  <a:lstStyle/>
                  <a:p>
                    <a:fld id="{355CE66E-7E9E-49F4-A5ED-61EC298F962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1149654044850841E-16"/>
                  <c:y val="8.1725703656163329E-3"/>
                </c:manualLayout>
              </c:layout>
              <c:tx>
                <c:rich>
                  <a:bodyPr/>
                  <a:lstStyle/>
                  <a:p>
                    <a:fld id="{3190706B-38FE-49EA-B42D-3FDA76F9D168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3741.3</c:v>
                </c:pt>
                <c:pt idx="1">
                  <c:v>5118.3</c:v>
                </c:pt>
                <c:pt idx="2">
                  <c:v>5478.3</c:v>
                </c:pt>
                <c:pt idx="3">
                  <c:v>5479.7</c:v>
                </c:pt>
                <c:pt idx="4">
                  <c:v>7586.2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062472"/>
        <c:axId val="121891152"/>
      </c:barChart>
      <c:catAx>
        <c:axId val="16106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891152"/>
        <c:crosses val="autoZero"/>
        <c:auto val="1"/>
        <c:lblAlgn val="ctr"/>
        <c:lblOffset val="1"/>
        <c:noMultiLvlLbl val="0"/>
      </c:catAx>
      <c:valAx>
        <c:axId val="1218911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62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002939149489263"/>
          <c:y val="0.93432812919559616"/>
          <c:w val="0.48958200669663626"/>
          <c:h val="5.1286969197130695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57683578279347E-2"/>
          <c:y val="0.10362524534968472"/>
          <c:w val="0.51902700323202577"/>
          <c:h val="0.818880851273275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DF-4CD7-B77A-035EDBDE0DD4}"/>
              </c:ext>
            </c:extLst>
          </c:dPt>
          <c:dPt>
            <c:idx val="1"/>
            <c:bubble3D val="0"/>
            <c:spPr>
              <a:solidFill>
                <a:srgbClr val="2118DA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F-4CD7-B77A-035EDBDE0DD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DF-4CD7-B77A-035EDBDE0DD4}"/>
              </c:ext>
            </c:extLst>
          </c:dPt>
          <c:dPt>
            <c:idx val="3"/>
            <c:bubble3D val="0"/>
            <c:spPr>
              <a:solidFill>
                <a:srgbClr val="99CCFF">
                  <a:alpha val="85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F-4CD7-B77A-035EDBDE0DD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AD-40D1-8A65-F78D5F95D58E}"/>
              </c:ext>
            </c:extLst>
          </c:dPt>
          <c:dPt>
            <c:idx val="5"/>
            <c:bubble3D val="0"/>
            <c:spPr>
              <a:solidFill>
                <a:srgbClr val="CFCDF7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DF-4CD7-B77A-035EDBDE0DD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7DF-4CD7-B77A-035EDBDE0DD4}"/>
              </c:ext>
            </c:extLst>
          </c:dPt>
          <c:dPt>
            <c:idx val="7"/>
            <c:bubble3D val="0"/>
            <c:spPr>
              <a:solidFill>
                <a:srgbClr val="C32D2E">
                  <a:lumMod val="40000"/>
                  <a:lumOff val="6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F-4CD7-B77A-035EDBDE0DD4}"/>
              </c:ext>
            </c:extLst>
          </c:dPt>
          <c:dPt>
            <c:idx val="8"/>
            <c:bubble3D val="0"/>
            <c:spPr>
              <a:solidFill>
                <a:srgbClr val="C6848A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53-431B-B075-F71C5933E8CF}"/>
              </c:ext>
            </c:extLst>
          </c:dPt>
          <c:cat>
            <c:strRef>
              <c:f>Лист1!$A$2:$A$8</c:f>
              <c:strCache>
                <c:ptCount val="7"/>
                <c:pt idx="0">
                  <c:v>Иные межбюдж</c:v>
                </c:pt>
                <c:pt idx="1">
                  <c:v>Безвозмездные</c:v>
                </c:pt>
                <c:pt idx="2">
                  <c:v>Доходы от возвр</c:v>
                </c:pt>
                <c:pt idx="3">
                  <c:v>дотации </c:v>
                </c:pt>
                <c:pt idx="4">
                  <c:v>Субсидии</c:v>
                </c:pt>
                <c:pt idx="5">
                  <c:v>Субвенции</c:v>
                </c:pt>
                <c:pt idx="6">
                  <c:v>Иные межбюдж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16.600000000000001</c:v>
                </c:pt>
                <c:pt idx="1">
                  <c:v>1.6</c:v>
                </c:pt>
                <c:pt idx="2">
                  <c:v>2.2999999999999998</c:v>
                </c:pt>
                <c:pt idx="3">
                  <c:v>341.9</c:v>
                </c:pt>
                <c:pt idx="4">
                  <c:v>526.79999999999995</c:v>
                </c:pt>
                <c:pt idx="5">
                  <c:v>778.1</c:v>
                </c:pt>
                <c:pt idx="6">
                  <c:v>45.2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DF-4CD7-B77A-035EDBDE0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7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76377868346021"/>
          <c:y val="8.5312217561412079E-2"/>
          <c:w val="0.8337220805253317"/>
          <c:h val="0.819569650991159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B6BB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AF-41F0-B660-A0002E5EFA47}"/>
              </c:ext>
            </c:extLst>
          </c:dPt>
          <c:dPt>
            <c:idx val="1"/>
            <c:bubble3D val="0"/>
            <c:spPr>
              <a:solidFill>
                <a:srgbClr val="B686E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AF-41F0-B660-A0002E5EFA47}"/>
              </c:ext>
            </c:extLst>
          </c:dPt>
          <c:dPt>
            <c:idx val="2"/>
            <c:bubble3D val="0"/>
            <c:spPr>
              <a:solidFill>
                <a:srgbClr val="A173B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AF-41F0-B660-A0002E5EFA47}"/>
              </c:ext>
            </c:extLst>
          </c:dPt>
          <c:dPt>
            <c:idx val="3"/>
            <c:bubble3D val="0"/>
            <c:spPr>
              <a:solidFill>
                <a:srgbClr val="C158D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AF-41F0-B660-A0002E5EFA47}"/>
              </c:ext>
            </c:extLst>
          </c:dPt>
          <c:dPt>
            <c:idx val="4"/>
            <c:bubble3D val="0"/>
            <c:spPr>
              <a:solidFill>
                <a:srgbClr val="B18CC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AF-41F0-B660-A0002E5EFA47}"/>
              </c:ext>
            </c:extLst>
          </c:dPt>
          <c:dPt>
            <c:idx val="5"/>
            <c:bubble3D val="0"/>
            <c:spPr>
              <a:solidFill>
                <a:srgbClr val="C6AA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AF-41F0-B660-A0002E5EFA47}"/>
              </c:ext>
            </c:extLst>
          </c:dPt>
          <c:dPt>
            <c:idx val="6"/>
            <c:bubble3D val="0"/>
            <c:spPr>
              <a:solidFill>
                <a:srgbClr val="A173B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9AF-41F0-B660-A0002E5EFA47}"/>
              </c:ext>
            </c:extLst>
          </c:dPt>
          <c:dPt>
            <c:idx val="7"/>
            <c:bubble3D val="0"/>
            <c:spPr>
              <a:solidFill>
                <a:srgbClr val="C158D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AF-41F0-B660-A0002E5EFA47}"/>
              </c:ext>
            </c:extLst>
          </c:dPt>
          <c:dPt>
            <c:idx val="8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9AF-41F0-B660-A0002E5EFA47}"/>
              </c:ext>
            </c:extLst>
          </c:dPt>
          <c:dPt>
            <c:idx val="9"/>
            <c:bubble3D val="0"/>
            <c:spPr>
              <a:solidFill>
                <a:srgbClr val="A5B8E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49-403C-BCCB-0E2937072EFE}"/>
              </c:ext>
            </c:extLst>
          </c:dPt>
          <c:dPt>
            <c:idx val="1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AF-41F0-B660-A0002E5EFA47}"/>
              </c:ext>
            </c:extLst>
          </c:dPt>
          <c:dPt>
            <c:idx val="11"/>
            <c:bubble3D val="0"/>
            <c:spPr>
              <a:solidFill>
                <a:srgbClr val="5687F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7606-416B-8612-4D9FF82139AF}"/>
              </c:ext>
            </c:extLst>
          </c:dPt>
          <c:dLbls>
            <c:dLbl>
              <c:idx val="0"/>
              <c:layout>
                <c:manualLayout>
                  <c:x val="-6.7223623440705912E-2"/>
                  <c:y val="-0.4375148909373018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Обслуживание муниципального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 долга </a:t>
                    </a:r>
                    <a:r>
                      <a:rPr lang="ru-RU" dirty="0" smtClean="0"/>
                      <a:t>0,04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19974465134517"/>
                      <c:h val="7.241234447126332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4497340800499971E-2"/>
                  <c:y val="-6.890081941197319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Национальная безопасность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35,3– 1,5 %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2836034556298"/>
                      <c:h val="9.627017274750106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36421875099894535"/>
                  <c:y val="-0.799378684849255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вопросы 92,2 – 4,0 %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AF-41F0-B660-A0002E5EFA4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798774133537946E-2"/>
                  <c:y val="9.99174105470351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Национальная оборона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1,1 – 0,1 %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6162956481178"/>
                      <c:h val="8.855512850916584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9647912497267448E-2"/>
                  <c:y val="2.551382678777533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Национальная экономика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456,64 – 19,8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74204895592054"/>
                      <c:h val="8.901627626803435E-2"/>
                    </c:manualLayout>
                  </c15:layout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AF-41F0-B660-A0002E5EFA4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0931254278290104"/>
                  <c:y val="5.879695538738326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ЖКХ 275,5 – 12,0 %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035825674153"/>
                      <c:h val="5.673062920118435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4.7214264619764759E-2"/>
                  <c:y val="-1.36175779990452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СМИ 5,5 – 0,2 %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AF-41F0-B660-A0002E5EFA4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5311116302978592"/>
                  <c:y val="-1.2109143905352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277,2 – 12,0 %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9AF-41F0-B660-A0002E5EFA4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6410898898824453E-2"/>
                  <c:y val="-1.631881734742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Физкультура и спорт 66,7 – 2,9 %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A49-403C-BCCB-0E2937072EF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8092996665527578E-2"/>
                  <c:y val="2.87884064834382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Соц. политика</a:t>
                    </a:r>
                  </a:p>
                  <a:p>
                    <a:r>
                      <a:rPr lang="ru-RU" dirty="0" smtClean="0"/>
                      <a:t> 71,3 – 3,1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9AF-41F0-B660-A0002E5EFA4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0578176382593625"/>
                  <c:y val="-7.168683646754231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Образование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1 023,2 – 44,4 %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19308288467484"/>
                      <c:h val="0.115248594626769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Охрана окружающей среды</c:v>
                </c:pt>
                <c:pt idx="1">
                  <c:v>Обслуживание муниципального долга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СМИ</c:v>
                </c:pt>
                <c:pt idx="7">
                  <c:v>Общегосударственные вопросы</c:v>
                </c:pt>
                <c:pt idx="8">
                  <c:v>Культура</c:v>
                </c:pt>
                <c:pt idx="9">
                  <c:v>Физическая культура и спорт</c:v>
                </c:pt>
                <c:pt idx="10">
                  <c:v>Социальная политика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0.02</c:v>
                </c:pt>
                <c:pt idx="1">
                  <c:v>0.04</c:v>
                </c:pt>
                <c:pt idx="2">
                  <c:v>1.1000000000000001</c:v>
                </c:pt>
                <c:pt idx="3">
                  <c:v>35.299999999999997</c:v>
                </c:pt>
                <c:pt idx="4">
                  <c:v>456.64</c:v>
                </c:pt>
                <c:pt idx="5">
                  <c:v>275.5</c:v>
                </c:pt>
                <c:pt idx="6">
                  <c:v>5.5</c:v>
                </c:pt>
                <c:pt idx="7">
                  <c:v>92.2</c:v>
                </c:pt>
                <c:pt idx="8">
                  <c:v>277.2</c:v>
                </c:pt>
                <c:pt idx="9">
                  <c:v>66.7</c:v>
                </c:pt>
                <c:pt idx="10">
                  <c:v>71.3</c:v>
                </c:pt>
                <c:pt idx="11">
                  <c:v>1023.2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9AF-41F0-B660-A0002E5EFA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Охрана окружающей среды</c:v>
                </c:pt>
                <c:pt idx="1">
                  <c:v>Обслуживание муниципального долга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СМИ</c:v>
                </c:pt>
                <c:pt idx="7">
                  <c:v>Общегосударственные вопросы</c:v>
                </c:pt>
                <c:pt idx="8">
                  <c:v>Культура</c:v>
                </c:pt>
                <c:pt idx="9">
                  <c:v>Физическая культура и спорт</c:v>
                </c:pt>
                <c:pt idx="10">
                  <c:v>Социальная политика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10">
                  <c:v>71.3</c:v>
                </c:pt>
                <c:pt idx="11">
                  <c:v>1023.2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4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81630033025594"/>
          <c:y val="0.11624615254400072"/>
          <c:w val="0.56041784993224408"/>
          <c:h val="0.81298539797873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766F1"/>
              </a:solidFill>
              <a:ln w="127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20F-494B-AFEA-C66861D2CFA6}"/>
              </c:ext>
            </c:extLst>
          </c:dPt>
          <c:dPt>
            <c:idx val="1"/>
            <c:bubble3D val="0"/>
            <c:spPr>
              <a:solidFill>
                <a:srgbClr val="AA29C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0F-494B-AFEA-C66861D2CFA6}"/>
              </c:ext>
            </c:extLst>
          </c:dPt>
          <c:dLbls>
            <c:dLbl>
              <c:idx val="0"/>
              <c:layout>
                <c:manualLayout>
                  <c:x val="-0.2678304561141952"/>
                  <c:y val="-0.129276758695996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Расходы социальной </a:t>
                    </a:r>
                    <a:r>
                      <a:rPr lang="ru-RU" dirty="0" smtClean="0"/>
                      <a:t>сферы</a:t>
                    </a:r>
                  </a:p>
                  <a:p>
                    <a:r>
                      <a:rPr lang="ru-RU" dirty="0" smtClean="0"/>
                      <a:t> 1 438,4 млн. руб.</a:t>
                    </a:r>
                  </a:p>
                  <a:p>
                    <a:r>
                      <a:rPr lang="ru-RU" dirty="0" smtClean="0"/>
                      <a:t> 62,4 %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0F-494B-AFEA-C66861D2CFA6}"/>
                </c:ext>
                <c:ext xmlns:c15="http://schemas.microsoft.com/office/drawing/2012/chart" uri="{CE6537A1-D6FC-4f65-9D91-7224C49458BB}">
                  <c15:layout>
                    <c:manualLayout>
                      <c:w val="0.26272349667241274"/>
                      <c:h val="0.317862994378186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005296454515812"/>
                  <c:y val="0.150688637802734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Расходы </a:t>
                    </a:r>
                    <a:r>
                      <a:rPr lang="ru-RU" sz="1000" dirty="0"/>
                      <a:t>несоциальной</a:t>
                    </a:r>
                    <a:r>
                      <a:rPr lang="ru-RU" dirty="0"/>
                      <a:t> сферы
</a:t>
                    </a:r>
                    <a:r>
                      <a:rPr lang="ru-RU" dirty="0" smtClean="0"/>
                      <a:t>866,3</a:t>
                    </a:r>
                    <a:r>
                      <a:rPr lang="ru-RU" baseline="0" dirty="0" smtClean="0"/>
                      <a:t> млн.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37,6 %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0F-494B-AFEA-C66861D2CFA6}"/>
                </c:ext>
                <c:ext xmlns:c15="http://schemas.microsoft.com/office/drawing/2012/chart" uri="{CE6537A1-D6FC-4f65-9D91-7224C49458BB}">
                  <c15:layout>
                    <c:manualLayout>
                      <c:w val="0.24917698848716238"/>
                      <c:h val="0.32059647801204966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социальной сферы</c:v>
                </c:pt>
                <c:pt idx="1">
                  <c:v>Расходы несоциальной сферы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1438.4</c:v>
                </c:pt>
                <c:pt idx="1">
                  <c:v>866.3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0F-494B-AFEA-C66861D2C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1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82692260733494E-2"/>
          <c:y val="0.13411143441330933"/>
          <c:w val="0.75435754980342551"/>
          <c:h val="0.74007032084128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54000" h="254000"/>
            </a:sp3d>
          </c:spPr>
          <c:explosion val="28"/>
          <c:dPt>
            <c:idx val="1"/>
            <c:bubble3D val="0"/>
            <c:spPr>
              <a:solidFill>
                <a:srgbClr val="CE5B5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E1E-4239-8E04-0EF47DF56070}"/>
              </c:ext>
            </c:extLst>
          </c:dPt>
          <c:dPt>
            <c:idx val="3"/>
            <c:bubble3D val="0"/>
            <c:spPr>
              <a:solidFill>
                <a:srgbClr val="66FFFF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1E-4239-8E04-0EF47DF56070}"/>
              </c:ext>
            </c:extLst>
          </c:dPt>
          <c:dPt>
            <c:idx val="4"/>
            <c:bubble3D val="0"/>
            <c:explosion val="13"/>
            <c:spPr>
              <a:solidFill>
                <a:srgbClr val="78B49C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1E-4239-8E04-0EF47DF56070}"/>
              </c:ext>
            </c:extLst>
          </c:dPt>
          <c:dLbls>
            <c:dLbl>
              <c:idx val="0"/>
              <c:layout>
                <c:manualLayout>
                  <c:x val="6.4692225783683083E-2"/>
                  <c:y val="-4.188321597738504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218,2</a:t>
                    </a:r>
                    <a:r>
                      <a:rPr lang="ru-RU" baseline="0" dirty="0" smtClean="0"/>
                      <a:t>  </a:t>
                    </a:r>
                    <a:r>
                      <a:rPr lang="ru-RU" dirty="0" smtClean="0"/>
                      <a:t>(9,5%)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09-4AC1-8C91-2CFE2DE6996C}"/>
                </c:ext>
                <c:ext xmlns:c15="http://schemas.microsoft.com/office/drawing/2012/chart" uri="{CE6537A1-D6FC-4f65-9D91-7224C49458BB}">
                  <c15:layout>
                    <c:manualLayout>
                      <c:w val="0.24384521582726737"/>
                      <c:h val="0.2827305817538727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21301508015139E-2"/>
                  <c:y val="2.143735064508403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Закупка товаров, работ и услуг для обеспечения государственных (муниципальных) нужд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/>
                      <a:t>
</a:t>
                    </a:r>
                    <a:r>
                      <a:rPr lang="ru-RU" dirty="0" smtClean="0"/>
                      <a:t>297,5 (12,9%)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1E-4239-8E04-0EF47DF56070}"/>
                </c:ext>
                <c:ext xmlns:c15="http://schemas.microsoft.com/office/drawing/2012/chart" uri="{CE6537A1-D6FC-4f65-9D91-7224C49458BB}">
                  <c15:layout>
                    <c:manualLayout>
                      <c:w val="0.17792720045837493"/>
                      <c:h val="0.1760219077188808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9580043238246304E-4"/>
                  <c:y val="0.10899093729702705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Социальное обеспечение и иные выплаты населению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27,2 (1,2%)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13674914167534E-2"/>
                  <c:y val="0.17486544384075839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/>
                      <a:t>
</a:t>
                    </a:r>
                    <a:r>
                      <a:rPr lang="ru-RU" sz="1000" dirty="0" smtClean="0">
                        <a:effectLst/>
                      </a:rPr>
                      <a:t>Капитальные вложения в объекты государственной (муниципальной) собственности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228,3 (9,9%)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E1E-4239-8E04-0EF47DF5607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031805837336842E-2"/>
                  <c:y val="0.181541337352115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
</a:t>
                    </a:r>
                    <a:r>
                      <a:rPr lang="ru-RU" sz="1000" dirty="0" smtClean="0">
                        <a:effectLst/>
                      </a:rPr>
                      <a:t>Предоставление субсидий бюджетным, автономным </a:t>
                    </a:r>
                  </a:p>
                  <a:p>
                    <a:r>
                      <a:rPr lang="ru-RU" sz="1000" dirty="0" smtClean="0">
                        <a:effectLst/>
                      </a:rPr>
                      <a:t>учреждениям и иным некоммерческим организациям</a:t>
                    </a:r>
                  </a:p>
                  <a:p>
                    <a:endParaRPr lang="ru-RU" sz="1000" dirty="0" smtClean="0">
                      <a:effectLst/>
                    </a:endParaRPr>
                  </a:p>
                  <a:p>
                    <a:r>
                      <a:rPr lang="ru-RU" dirty="0" smtClean="0"/>
                      <a:t>1279,8 (55,5%)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E1E-4239-8E04-0EF47DF5607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693856357081421E-2"/>
                  <c:y val="2.1809962827445403E-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Обслуживание государственного (муниципального) долга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0,04 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9456073230743663E-2"/>
                  <c:y val="-6.011890650772296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sz="1000" dirty="0" smtClean="0">
                        <a:effectLst/>
                      </a:rPr>
                      <a:t>Иные бюджетные ассигнования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endParaRPr lang="ru-RU" sz="10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253,66 (11,0%)</a:t>
                    </a:r>
                    <a:r>
                      <a:rPr lang="ru-RU" dirty="0"/>
                      <a:t>
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388060775529203"/>
                  <c:y val="-0.10112253312626754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Соц.обеспечение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18</a:t>
                    </a:r>
                    <a:r>
                      <a:rPr lang="en-US" dirty="0" smtClean="0"/>
                      <a:t>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632258458730741"/>
                  <c:y val="-0.100980705482983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1686592769590066"/>
                  <c:y val="-8.827829120366891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Приобрет.осн. </a:t>
                    </a:r>
                    <a:r>
                      <a:rPr lang="ru-RU" dirty="0"/>
                      <a:t>средств
</a:t>
                    </a:r>
                    <a:r>
                      <a:rPr lang="ru-RU" dirty="0" smtClean="0"/>
                      <a:t>52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4,9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8412288377181775E-2"/>
                  <c:y val="-3.06626345101812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Матер. запасы
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,51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109-4AC1-8C91-2CFE2DE6996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2403834002628703E-2"/>
                  <c:y val="-8.06292073852613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</a:t>
                    </a:r>
                    <a:endParaRPr lang="en-US" dirty="0" smtClean="0"/>
                  </a:p>
                  <a:p>
                    <a:r>
                      <a:rPr lang="ru-RU" dirty="0" err="1" smtClean="0"/>
                      <a:t>мун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долга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 smtClean="0"/>
                  </a:p>
                  <a:p>
                    <a:r>
                      <a:rPr lang="en-US" dirty="0" smtClean="0"/>
                      <a:t>0,05%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109-4AC1-8C91-2CFE2DE6996C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100 квр з/пл</c:v>
                </c:pt>
                <c:pt idx="1">
                  <c:v>200 квр закупки</c:v>
                </c:pt>
                <c:pt idx="2">
                  <c:v>300 квр соц обеспечение</c:v>
                </c:pt>
                <c:pt idx="3">
                  <c:v>400 квр инвестиции</c:v>
                </c:pt>
                <c:pt idx="4">
                  <c:v>600 субсидии</c:v>
                </c:pt>
                <c:pt idx="5">
                  <c:v>700 госдолг</c:v>
                </c:pt>
                <c:pt idx="6">
                  <c:v>800 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218.2</c:v>
                </c:pt>
                <c:pt idx="1">
                  <c:v>297.5</c:v>
                </c:pt>
                <c:pt idx="2">
                  <c:v>27.2</c:v>
                </c:pt>
                <c:pt idx="3">
                  <c:v>228.3</c:v>
                </c:pt>
                <c:pt idx="4">
                  <c:v>1279.8</c:v>
                </c:pt>
                <c:pt idx="5">
                  <c:v>0.04</c:v>
                </c:pt>
                <c:pt idx="6">
                  <c:v>253.66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E1E-4239-8E04-0EF47DF56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31058061131811E-2"/>
          <c:y val="7.1438844536000384E-2"/>
          <c:w val="0.82697469030125847"/>
          <c:h val="0.73231296702764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66FF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94-4E7F-B2D4-733A295CF2D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385894722105283E-4"/>
                  <c:y val="7.75630079694473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EC-492F-88AD-02585D8EE0C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362493187641281E-17"/>
                  <c:y val="-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BB-4E91-A2A6-2A5CDBA96B8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2424,9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94-4E7F-B2D4-733A295CF2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средства областного бюджета</c:v>
                </c:pt>
                <c:pt idx="1">
                  <c:v>средства бюджета округа</c:v>
                </c:pt>
                <c:pt idx="2">
                  <c:v>инициативные платежи (вклад гражан, индивидуальных предпринимателей, юридических лиц)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19.899999999999999</c:v>
                </c:pt>
                <c:pt idx="1">
                  <c:v>13.5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49575848"/>
        <c:axId val="748327632"/>
      </c:barChart>
      <c:catAx>
        <c:axId val="74957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8327632"/>
        <c:crosses val="autoZero"/>
        <c:auto val="1"/>
        <c:lblAlgn val="ctr"/>
        <c:lblOffset val="1"/>
        <c:noMultiLvlLbl val="0"/>
      </c:catAx>
      <c:valAx>
        <c:axId val="748327632"/>
        <c:scaling>
          <c:orientation val="minMax"/>
          <c:max val="4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495758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1069546064547"/>
          <c:y val="4.8615118033480148E-2"/>
          <c:w val="0.82990598266859239"/>
          <c:h val="0.7622320638208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-9.9317472602323716E-3"/>
                  <c:y val="5.9777871079371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211648401549141E-3"/>
                  <c:y val="-5.9777871079371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273858460171093E-3"/>
                  <c:y val="2.9888935539685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587038470271101E-2"/>
                  <c:y val="5.9777871079371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175,6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2764560501937638E-3"/>
                  <c:y val="2.9888935539685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120.7</c:v>
                </c:pt>
                <c:pt idx="1">
                  <c:v>149.6</c:v>
                </c:pt>
                <c:pt idx="2">
                  <c:v>218.1</c:v>
                </c:pt>
                <c:pt idx="3">
                  <c:v>175.6</c:v>
                </c:pt>
                <c:pt idx="4">
                  <c:v>247.4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2000"/>
                    <a:satMod val="170000"/>
                  </a:schemeClr>
                </a:gs>
                <a:gs pos="15000">
                  <a:schemeClr val="accent5">
                    <a:tint val="92000"/>
                    <a:shade val="99000"/>
                    <a:satMod val="170000"/>
                  </a:schemeClr>
                </a:gs>
                <a:gs pos="62000">
                  <a:schemeClr val="accent5">
                    <a:tint val="96000"/>
                    <a:shade val="80000"/>
                    <a:satMod val="170000"/>
                  </a:schemeClr>
                </a:gs>
                <a:gs pos="97000">
                  <a:schemeClr val="accent5">
                    <a:tint val="98000"/>
                    <a:shade val="63000"/>
                    <a:satMod val="170000"/>
                  </a:schemeClr>
                </a:gs>
                <a:gs pos="100000">
                  <a:schemeClr val="accent5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6.6211648401549141E-3"/>
                  <c:y val="-2.9888935539685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6369292300849E-3"/>
                  <c:y val="8.96668066190577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134.1</c:v>
                </c:pt>
                <c:pt idx="1">
                  <c:v>180.6</c:v>
                </c:pt>
                <c:pt idx="2">
                  <c:v>195.1</c:v>
                </c:pt>
                <c:pt idx="3">
                  <c:v>195.1</c:v>
                </c:pt>
                <c:pt idx="4">
                  <c:v>271.89999999999998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352920"/>
        <c:axId val="162342112"/>
      </c:barChart>
      <c:catAx>
        <c:axId val="110352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342112"/>
        <c:crosses val="autoZero"/>
        <c:auto val="1"/>
        <c:lblAlgn val="ctr"/>
        <c:lblOffset val="1"/>
        <c:noMultiLvlLbl val="0"/>
      </c:catAx>
      <c:valAx>
        <c:axId val="16234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035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67839394182747"/>
          <c:y val="0.8979526006480455"/>
          <c:w val="0.44360124095953113"/>
          <c:h val="0.10126045749630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1069546064547"/>
          <c:y val="4.8615118033480148E-2"/>
          <c:w val="0.83519710332008967"/>
          <c:h val="0.7622320638208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215583671797191E-2"/>
                  <c:y val="5.17176574263085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051945572657824E-3"/>
                  <c:y val="-9.481460997510207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103891145314399E-3"/>
                  <c:y val="2.5858828713154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62077822906288E-2"/>
                  <c:y val="7.7576486139464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129863931642999E-3"/>
                  <c:y val="5.1717657426309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693</c:v>
                </c:pt>
                <c:pt idx="1">
                  <c:v>816</c:v>
                </c:pt>
                <c:pt idx="2" formatCode="General">
                  <c:v>898.3</c:v>
                </c:pt>
                <c:pt idx="3" formatCode="General">
                  <c:v>1082.5</c:v>
                </c:pt>
                <c:pt idx="4" formatCode="General">
                  <c:v>2011.7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92F-88AD-02585D8EE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32337550769567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077918358986424E-3"/>
                  <c:y val="1.03435314852618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434823503672958E-3"/>
                  <c:y val="5.1717657426309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259727863286E-3"/>
                  <c:y val="1.0343531485261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775.4</c:v>
                </c:pt>
                <c:pt idx="1">
                  <c:v>817.2</c:v>
                </c:pt>
                <c:pt idx="2">
                  <c:v>886.7</c:v>
                </c:pt>
                <c:pt idx="3">
                  <c:v>1874.9</c:v>
                </c:pt>
                <c:pt idx="4">
                  <c:v>2279.6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4404560"/>
        <c:axId val="744815440"/>
      </c:barChart>
      <c:catAx>
        <c:axId val="74440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44815440"/>
        <c:crosses val="autoZero"/>
        <c:auto val="1"/>
        <c:lblAlgn val="ctr"/>
        <c:lblOffset val="1"/>
        <c:noMultiLvlLbl val="0"/>
      </c:catAx>
      <c:valAx>
        <c:axId val="7448154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4440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29046616887299"/>
          <c:y val="0.887411499732353"/>
          <c:w val="0.42245319657250358"/>
          <c:h val="9.9006676025896134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8253256897445"/>
          <c:y val="3.786781627438221E-2"/>
          <c:w val="0.87461836447831565"/>
          <c:h val="0.77238085269991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4"/>
              <c:layout>
                <c:manualLayout>
                  <c:x val="-1.2521314580282085E-2"/>
                  <c:y val="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2297.9</c:v>
                </c:pt>
                <c:pt idx="1">
                  <c:v>2541.3000000000002</c:v>
                </c:pt>
                <c:pt idx="2">
                  <c:v>2835.4</c:v>
                </c:pt>
                <c:pt idx="3">
                  <c:v>3062.2</c:v>
                </c:pt>
                <c:pt idx="4">
                  <c:v>3695.8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0-43E5-A393-CB4383E5B2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2.0347136192958387E-2"/>
                  <c:y val="-7.558683955750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16807547887809E-2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19718704231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819718704230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56150257746709E-2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2424.9</c:v>
                </c:pt>
                <c:pt idx="1">
                  <c:v>2545.8000000000002</c:v>
                </c:pt>
                <c:pt idx="2">
                  <c:v>2806.3</c:v>
                </c:pt>
                <c:pt idx="3">
                  <c:v>3095.5</c:v>
                </c:pt>
                <c:pt idx="4">
                  <c:v>3881.1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745581840"/>
        <c:axId val="744229768"/>
        <c:axId val="0"/>
      </c:bar3DChart>
      <c:catAx>
        <c:axId val="74558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4229768"/>
        <c:crosses val="autoZero"/>
        <c:auto val="1"/>
        <c:lblAlgn val="ctr"/>
        <c:lblOffset val="100"/>
        <c:noMultiLvlLbl val="0"/>
      </c:catAx>
      <c:valAx>
        <c:axId val="744229768"/>
        <c:scaling>
          <c:orientation val="minMax"/>
          <c:max val="4000"/>
        </c:scaling>
        <c:delete val="0"/>
        <c:axPos val="l"/>
        <c:numFmt formatCode="#\ 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5581840"/>
        <c:crosses val="autoZero"/>
        <c:crossBetween val="between"/>
        <c:majorUnit val="1000"/>
      </c:valAx>
      <c:spPr>
        <a:noFill/>
        <a:ln w="25403">
          <a:noFill/>
        </a:ln>
        <a:effectLst/>
      </c:spPr>
    </c:plotArea>
    <c:legend>
      <c:legendPos val="r"/>
      <c:layout>
        <c:manualLayout>
          <c:xMode val="edge"/>
          <c:yMode val="edge"/>
          <c:x val="0.38197527188259939"/>
          <c:y val="0.93070631040995444"/>
          <c:w val="0.29716604199767221"/>
          <c:h val="6.9293689590045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8253256897445"/>
          <c:y val="4.0571397848442145E-2"/>
          <c:w val="0.87461836447831565"/>
          <c:h val="0.77238085269991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1"/>
              <c:layout>
                <c:manualLayout>
                  <c:x val="-9.3909859352115637E-3"/>
                  <c:y val="-5.0207233320524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954929676057819E-3"/>
                  <c:y val="1.2551808330131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03286450705212E-3"/>
                  <c:y val="7.5310849980786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24397</c:v>
                </c:pt>
                <c:pt idx="1">
                  <c:v>28157.200000000001</c:v>
                </c:pt>
                <c:pt idx="2">
                  <c:v>31475.1</c:v>
                </c:pt>
                <c:pt idx="3">
                  <c:v>35081.599999999999</c:v>
                </c:pt>
                <c:pt idx="4">
                  <c:v>42852.800000000003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0-43E5-A393-CB4383E5B2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dk1"/>
              </a:contourClr>
            </a:sp3d>
          </c:spPr>
          <c:invertIfNegative val="0"/>
          <c:dLbls>
            <c:dLbl>
              <c:idx val="0"/>
              <c:layout>
                <c:manualLayout>
                  <c:x val="7.8258216126763022E-3"/>
                  <c:y val="-1.2551808330131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738122128169949E-2"/>
                  <c:y val="-1.2551808330131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0779348309943E-2"/>
                  <c:y val="-1.255180833013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868450773240354E-2"/>
                  <c:y val="-1.255180833013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433615095775617E-2"/>
                  <c:y val="-1.004144666410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26354.06</c:v>
                </c:pt>
                <c:pt idx="1">
                  <c:v>28169.86</c:v>
                </c:pt>
                <c:pt idx="2">
                  <c:v>31499.47</c:v>
                </c:pt>
                <c:pt idx="3">
                  <c:v>35910.839999999997</c:v>
                </c:pt>
                <c:pt idx="4">
                  <c:v>44417.78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744232904"/>
        <c:axId val="744230160"/>
        <c:axId val="0"/>
      </c:bar3DChart>
      <c:catAx>
        <c:axId val="74423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4230160"/>
        <c:crosses val="autoZero"/>
        <c:auto val="1"/>
        <c:lblAlgn val="ctr"/>
        <c:lblOffset val="100"/>
        <c:noMultiLvlLbl val="0"/>
      </c:catAx>
      <c:valAx>
        <c:axId val="74423016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4232904"/>
        <c:crosses val="autoZero"/>
        <c:crossBetween val="between"/>
      </c:valAx>
      <c:spPr>
        <a:noFill/>
        <a:ln w="25403">
          <a:noFill/>
        </a:ln>
        <a:effectLst/>
      </c:spPr>
    </c:plotArea>
    <c:legend>
      <c:legendPos val="r"/>
      <c:layout>
        <c:manualLayout>
          <c:xMode val="edge"/>
          <c:yMode val="edge"/>
          <c:x val="0.36319330001217626"/>
          <c:y val="0.91553759691577363"/>
          <c:w val="0.35351195760894161"/>
          <c:h val="7.520779861906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257063600102568E-2"/>
          <c:w val="1"/>
          <c:h val="0.84980059793644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0"/>
              </a:lightRig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-1.6119898231799158E-3"/>
                  <c:y val="2.778220416123130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1892,1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F5-4476-BA14-BA69FB7DB6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237258096818894E-3"/>
                  <c:y val="-1.071420420727915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1894,7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431607894111148E-3"/>
                  <c:y val="8.9486353368144547E-3"/>
                </c:manualLayout>
              </c:layout>
              <c:tx>
                <c:rich>
                  <a:bodyPr/>
                  <a:lstStyle/>
                  <a:p>
                    <a:pPr marL="0" indent="0">
                      <a:buFontTx/>
                      <a:buNone/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 -2,6</a:t>
                    </a:r>
                  </a:p>
                  <a:p>
                    <a:pPr marL="0" indent="0">
                      <a:buFontTx/>
                      <a:buNone/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F5-4476-BA14-BA69FB7DB6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1892.1</c:v>
                </c:pt>
                <c:pt idx="1">
                  <c:v>1894.7</c:v>
                </c:pt>
                <c:pt idx="2" formatCode="0.0">
                  <c:v>-2.6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F5-4476-BA14-BA69FB7DB6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CCFF"/>
            </a:solidFill>
            <a:effectLst/>
            <a:scene3d>
              <a:camera prst="orthographicFront"/>
              <a:lightRig rig="threePt" dir="t"/>
            </a:scene3d>
            <a:sp3d prstMaterial="dkEdge">
              <a:bevelT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-6.0864272671944802E-4"/>
                  <c:y val="2.483707272152844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2284,7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237258096818894E-3"/>
                  <c:y val="9.833169954915163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2304,7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D5-42AF-8DB1-2F598122A0E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021172263469275E-5"/>
                  <c:y val="1.34655633762850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-20,0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F5-4476-BA14-BA69FB7DB6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607901973527032E-3"/>
                  <c:y val="-7.054771692034218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F5-4476-BA14-BA69FB7DB6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2284.6999999999998</c:v>
                </c:pt>
                <c:pt idx="1">
                  <c:v>2304.6999999999998</c:v>
                </c:pt>
                <c:pt idx="2" formatCode="0.0">
                  <c:v>-20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F5-4476-BA14-BA69FB7DB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axId val="744230552"/>
        <c:axId val="744231728"/>
      </c:barChart>
      <c:catAx>
        <c:axId val="744230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FF0000"/>
          </a:solidFill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4231728"/>
        <c:crosses val="autoZero"/>
        <c:auto val="1"/>
        <c:lblAlgn val="ctr"/>
        <c:lblOffset val="200"/>
        <c:noMultiLvlLbl val="0"/>
      </c:catAx>
      <c:valAx>
        <c:axId val="7442317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744230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7504077562972205"/>
          <c:y val="0.21884554872088649"/>
          <c:w val="0.12215928200772627"/>
          <c:h val="0.1993876039585803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180411326846143E-4"/>
          <c:y val="0"/>
          <c:w val="0.99028562652702457"/>
          <c:h val="0.84840236005523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3"/>
          <c:dPt>
            <c:idx val="0"/>
            <c:bubble3D val="0"/>
            <c:explosion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ED-4E7A-B66C-94BE4C226BBF}"/>
              </c:ext>
            </c:extLst>
          </c:dPt>
          <c:dPt>
            <c:idx val="1"/>
            <c:bubble3D val="0"/>
            <c:explosion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ED-4E7A-B66C-94BE4C226BBF}"/>
              </c:ext>
            </c:extLst>
          </c:dPt>
          <c:dPt>
            <c:idx val="2"/>
            <c:bubble3D val="0"/>
            <c:explosion val="9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ED-4E7A-B66C-94BE4C226BBF}"/>
              </c:ext>
            </c:extLst>
          </c:dPt>
          <c:dLbls>
            <c:dLbl>
              <c:idx val="0"/>
              <c:layout>
                <c:manualLayout>
                  <c:x val="-5.2096219000876652E-3"/>
                  <c:y val="0.264319440697065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F54D04-9DEB-483A-AFE4-76D7DAB9ACF3}" type="CATEGORYNAME">
                      <a:rPr lang="ru-RU" sz="1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24,7 %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41709277867352"/>
                      <c:h val="0.117493492786515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8772048203794348"/>
                  <c:y val="1.23838422714936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B91392-189B-4DFA-A89A-71B93DEE4257}" type="CATEGORYNAME">
                      <a:rPr lang="ru-RU" sz="1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2174566971549"/>
                      <c:h val="0.136695525893948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1632282777914225E-3"/>
                  <c:y val="-6.01248535598545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AD7FC7-0BE0-4577-9C46-C7162F542ADD}" type="CATEGORYNAME">
                      <a:rPr lang="ru-RU" sz="1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73,8 %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704825514252"/>
                      <c:h val="0.1418576507372196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455.2</c:v>
                </c:pt>
                <c:pt idx="1">
                  <c:v>40.299999999999997</c:v>
                </c:pt>
                <c:pt idx="2">
                  <c:v>1396.6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ED-4E7A-B66C-94BE4C226BB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41050711943286"/>
          <c:y val="0.28871855217513442"/>
          <c:w val="0.58223674299842387"/>
          <c:h val="0.84809539272052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475A8D">
                  <a:lumMod val="60000"/>
                  <a:lumOff val="4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DF-4CD7-B77A-035EDBDE0DD4}"/>
              </c:ext>
            </c:extLst>
          </c:dPt>
          <c:dPt>
            <c:idx val="1"/>
            <c:bubble3D val="0"/>
            <c:spPr>
              <a:solidFill>
                <a:srgbClr val="FEB80A">
                  <a:lumMod val="75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F-4CD7-B77A-035EDBDE0DD4}"/>
              </c:ext>
            </c:extLst>
          </c:dPt>
          <c:dPt>
            <c:idx val="2"/>
            <c:bubble3D val="0"/>
            <c:spPr>
              <a:solidFill>
                <a:srgbClr val="890AA2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DF-4CD7-B77A-035EDBDE0DD4}"/>
              </c:ext>
            </c:extLst>
          </c:dPt>
          <c:dPt>
            <c:idx val="3"/>
            <c:bubble3D val="0"/>
            <c:spPr>
              <a:solidFill>
                <a:srgbClr val="70BDD2">
                  <a:alpha val="85098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F-4CD7-B77A-035EDBDE0DD4}"/>
              </c:ext>
            </c:extLst>
          </c:dPt>
          <c:dPt>
            <c:idx val="4"/>
            <c:bubble3D val="0"/>
            <c:spPr>
              <a:solidFill>
                <a:srgbClr val="FEB80A">
                  <a:lumMod val="40000"/>
                  <a:lumOff val="6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AD-40D1-8A65-F78D5F95D58E}"/>
              </c:ext>
            </c:extLst>
          </c:dPt>
          <c:dPt>
            <c:idx val="5"/>
            <c:bubble3D val="0"/>
            <c:spPr>
              <a:solidFill>
                <a:srgbClr val="0066FF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DF-4CD7-B77A-035EDBDE0DD4}"/>
              </c:ext>
            </c:extLst>
          </c:dPt>
          <c:dPt>
            <c:idx val="6"/>
            <c:bubble3D val="0"/>
            <c:spPr>
              <a:solidFill>
                <a:srgbClr val="CFCDF7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7DF-4CD7-B77A-035EDBDE0DD4}"/>
              </c:ext>
            </c:extLst>
          </c:dPt>
          <c:dPt>
            <c:idx val="7"/>
            <c:bubble3D val="0"/>
            <c:spPr>
              <a:solidFill>
                <a:srgbClr val="964305">
                  <a:lumMod val="40000"/>
                  <a:lumOff val="6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F-4CD7-B77A-035EDBDE0DD4}"/>
              </c:ext>
            </c:extLst>
          </c:dPt>
          <c:dPt>
            <c:idx val="8"/>
            <c:bubble3D val="0"/>
            <c:spPr>
              <a:solidFill>
                <a:srgbClr val="C6848A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53-431B-B075-F71C5933E8CF}"/>
              </c:ext>
            </c:extLst>
          </c:dPt>
          <c:cat>
            <c:strRef>
              <c:f>Лист1!$A$2:$A$9</c:f>
              <c:strCache>
                <c:ptCount val="5"/>
                <c:pt idx="2">
                  <c:v>Кв. 2</c:v>
                </c:pt>
                <c:pt idx="3">
                  <c:v>Кв. 3</c:v>
                </c:pt>
                <c:pt idx="4">
                  <c:v>Кв. 4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460300</c:v>
                </c:pt>
                <c:pt idx="1">
                  <c:v>3800</c:v>
                </c:pt>
                <c:pt idx="2">
                  <c:v>4700</c:v>
                </c:pt>
                <c:pt idx="3">
                  <c:v>15200</c:v>
                </c:pt>
                <c:pt idx="4">
                  <c:v>10200</c:v>
                </c:pt>
                <c:pt idx="5">
                  <c:v>6200</c:v>
                </c:pt>
                <c:pt idx="6">
                  <c:v>34200</c:v>
                </c:pt>
                <c:pt idx="7">
                  <c:v>28500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DF-4CD7-B77A-035EDBDE0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7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12064945433911"/>
          <c:y val="0.16279562411936593"/>
          <c:w val="0.6665169600718942"/>
          <c:h val="0.671282115038364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1"/>
          <c:dPt>
            <c:idx val="0"/>
            <c:bubble3D val="0"/>
            <c:spPr>
              <a:solidFill>
                <a:srgbClr val="84AA33">
                  <a:lumMod val="60000"/>
                  <a:lumOff val="4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DF-4CD7-B77A-035EDBDE0DD4}"/>
              </c:ext>
            </c:extLst>
          </c:dPt>
          <c:dPt>
            <c:idx val="1"/>
            <c:bubble3D val="0"/>
            <c:explosion val="0"/>
            <c:spPr>
              <a:solidFill>
                <a:srgbClr val="C32D2E">
                  <a:lumMod val="60000"/>
                  <a:lumOff val="4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F-4CD7-B77A-035EDBDE0DD4}"/>
              </c:ext>
            </c:extLst>
          </c:dPt>
          <c:dPt>
            <c:idx val="2"/>
            <c:bubble3D val="0"/>
            <c:spPr>
              <a:solidFill>
                <a:srgbClr val="8981AD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DF-4CD7-B77A-035EDBDE0DD4}"/>
              </c:ext>
            </c:extLst>
          </c:dPt>
          <c:dPt>
            <c:idx val="3"/>
            <c:bubble3D val="0"/>
            <c:spPr>
              <a:solidFill>
                <a:srgbClr val="70BDD2">
                  <a:alpha val="85098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F-4CD7-B77A-035EDBDE0DD4}"/>
              </c:ext>
            </c:extLst>
          </c:dPt>
          <c:dPt>
            <c:idx val="4"/>
            <c:bubble3D val="0"/>
            <c:spPr>
              <a:solidFill>
                <a:srgbClr val="7894D2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AD-40D1-8A65-F78D5F95D58E}"/>
              </c:ext>
            </c:extLst>
          </c:dPt>
          <c:dPt>
            <c:idx val="5"/>
            <c:bubble3D val="0"/>
            <c:explosion val="2"/>
            <c:spPr>
              <a:solidFill>
                <a:srgbClr val="CAA8D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DF-4CD7-B77A-035EDBDE0DD4}"/>
              </c:ext>
            </c:extLst>
          </c:dPt>
          <c:dPt>
            <c:idx val="6"/>
            <c:bubble3D val="0"/>
            <c:spPr>
              <a:solidFill>
                <a:srgbClr val="E7DEC9">
                  <a:lumMod val="75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7DF-4CD7-B77A-035EDBDE0DD4}"/>
              </c:ext>
            </c:extLst>
          </c:dPt>
          <c:dPt>
            <c:idx val="7"/>
            <c:bubble3D val="0"/>
            <c:spPr>
              <a:solidFill>
                <a:srgbClr val="964305">
                  <a:lumMod val="60000"/>
                  <a:lumOff val="40000"/>
                </a:srgb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F-4CD7-B77A-035EDBDE0DD4}"/>
              </c:ext>
            </c:extLst>
          </c:dPt>
          <c:dPt>
            <c:idx val="8"/>
            <c:bubble3D val="0"/>
            <c:spPr>
              <a:solidFill>
                <a:srgbClr val="C6848A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53-431B-B075-F71C5933E8CF}"/>
              </c:ext>
            </c:extLst>
          </c:dPt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Доходы от оказания платных услуг</c:v>
                </c:pt>
                <c:pt idx="2">
                  <c:v>аренда имущества</c:v>
                </c:pt>
                <c:pt idx="3">
                  <c:v>продажа земли</c:v>
                </c:pt>
                <c:pt idx="4">
                  <c:v>продажа имущества</c:v>
                </c:pt>
                <c:pt idx="5">
                  <c:v>штрафы</c:v>
                </c:pt>
                <c:pt idx="6">
                  <c:v>прочие доходы от имущества</c:v>
                </c:pt>
                <c:pt idx="7">
                  <c:v>прочие 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7800</c:v>
                </c:pt>
                <c:pt idx="1">
                  <c:v>17900</c:v>
                </c:pt>
                <c:pt idx="2">
                  <c:v>800</c:v>
                </c:pt>
                <c:pt idx="3">
                  <c:v>1700</c:v>
                </c:pt>
                <c:pt idx="4">
                  <c:v>200</c:v>
                </c:pt>
                <c:pt idx="5">
                  <c:v>3900</c:v>
                </c:pt>
                <c:pt idx="6">
                  <c:v>900</c:v>
                </c:pt>
                <c:pt idx="7">
                  <c:v>1800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DF-4CD7-B77A-035EDBDE0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7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CDF68-8FB4-499E-B0AE-0EFE648B0C27}" type="doc">
      <dgm:prSet loTypeId="urn:microsoft.com/office/officeart/2005/8/layout/hierarchy6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8ABC7A5-1078-451F-8469-DD183B4CD2CE}">
      <dgm:prSet custT="1"/>
      <dgm:spPr>
        <a:solidFill>
          <a:srgbClr val="6E5FA9">
            <a:alpha val="64706"/>
          </a:srgbClr>
        </a:solidFill>
      </dgm:spPr>
      <dgm:t>
        <a:bodyPr/>
        <a:lstStyle/>
        <a:p>
          <a:pPr rtl="0"/>
          <a:r>
            <a:rPr lang="ru-RU" sz="1800" b="1" baseline="0" dirty="0" smtClean="0">
              <a:latin typeface="Times New Roman" pitchFamily="18" charset="0"/>
              <a:cs typeface="Times New Roman" pitchFamily="18" charset="0"/>
            </a:rPr>
            <a:t>Всего расходов за 2024 год: </a:t>
          </a:r>
        </a:p>
        <a:p>
          <a:pPr rtl="0"/>
          <a:r>
            <a:rPr lang="ru-RU" sz="1800" b="1" baseline="0" dirty="0" smtClean="0">
              <a:latin typeface="Times New Roman" pitchFamily="18" charset="0"/>
              <a:cs typeface="Times New Roman" pitchFamily="18" charset="0"/>
            </a:rPr>
            <a:t>2 304,7 млн. рублей</a:t>
          </a:r>
          <a:endParaRPr lang="ru-RU" sz="18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DBF2FE7-0D01-4315-BD10-D3DCD6CC46FC}" type="parTrans" cxnId="{B38AC02F-7348-43E6-8DDE-0A13B33F3CB4}">
      <dgm:prSet/>
      <dgm:spPr/>
      <dgm:t>
        <a:bodyPr/>
        <a:lstStyle/>
        <a:p>
          <a:endParaRPr lang="ru-RU"/>
        </a:p>
      </dgm:t>
    </dgm:pt>
    <dgm:pt modelId="{68BFDC89-5D0D-493A-8E58-8F46B11AB0DA}" type="sibTrans" cxnId="{B38AC02F-7348-43E6-8DDE-0A13B33F3CB4}">
      <dgm:prSet/>
      <dgm:spPr/>
      <dgm:t>
        <a:bodyPr/>
        <a:lstStyle/>
        <a:p>
          <a:endParaRPr lang="ru-RU"/>
        </a:p>
      </dgm:t>
    </dgm:pt>
    <dgm:pt modelId="{54723531-08A0-47E4-A762-B71433435A61}">
      <dgm:prSet custT="1"/>
      <dgm:spPr>
        <a:solidFill>
          <a:srgbClr val="5572B8">
            <a:alpha val="64706"/>
          </a:srgbClr>
        </a:solidFill>
      </dgm:spPr>
      <dgm:t>
        <a:bodyPr anchor="ctr" anchorCtr="0"/>
        <a:lstStyle/>
        <a:p>
          <a:r>
            <a:rPr lang="ru-RU" sz="1800" b="1" i="0" baseline="0" dirty="0" smtClean="0">
              <a:latin typeface="Times New Roman" pitchFamily="18" charset="0"/>
            </a:rPr>
            <a:t>Программные расходы :</a:t>
          </a:r>
        </a:p>
        <a:p>
          <a:r>
            <a:rPr lang="ru-RU" sz="1800" b="1" i="0" baseline="0" dirty="0" smtClean="0">
              <a:latin typeface="Times New Roman" pitchFamily="18" charset="0"/>
            </a:rPr>
            <a:t>по 22 муниципальным программам</a:t>
          </a:r>
          <a:endParaRPr lang="ru-RU" sz="1800" b="1" baseline="0" dirty="0">
            <a:latin typeface="Times New Roman" pitchFamily="18" charset="0"/>
          </a:endParaRPr>
        </a:p>
      </dgm:t>
    </dgm:pt>
    <dgm:pt modelId="{94766CCB-0360-496C-A760-84595195A720}" type="parTrans" cxnId="{67738FEC-F078-4A12-A184-36D167AC22EB}">
      <dgm:prSet/>
      <dgm:spPr/>
      <dgm:t>
        <a:bodyPr/>
        <a:lstStyle/>
        <a:p>
          <a:endParaRPr lang="ru-RU" dirty="0"/>
        </a:p>
      </dgm:t>
    </dgm:pt>
    <dgm:pt modelId="{72B8BDFB-2F07-4570-9CEA-1B81E59943CD}" type="sibTrans" cxnId="{67738FEC-F078-4A12-A184-36D167AC22EB}">
      <dgm:prSet/>
      <dgm:spPr/>
      <dgm:t>
        <a:bodyPr/>
        <a:lstStyle/>
        <a:p>
          <a:endParaRPr lang="ru-RU"/>
        </a:p>
      </dgm:t>
    </dgm:pt>
    <dgm:pt modelId="{8A86EE59-F74E-4AE2-89FB-DB7E6F5659FF}">
      <dgm:prSet custT="1"/>
      <dgm:spPr>
        <a:solidFill>
          <a:srgbClr val="5572B8">
            <a:alpha val="64706"/>
          </a:srgbClr>
        </a:solidFill>
      </dgm:spPr>
      <dgm:t>
        <a:bodyPr anchor="ctr" anchorCtr="0"/>
        <a:lstStyle/>
        <a:p>
          <a:r>
            <a:rPr lang="ru-RU" sz="1800" b="1" i="0" baseline="0" dirty="0" smtClean="0">
              <a:latin typeface="Times New Roman" pitchFamily="18" charset="0"/>
            </a:rPr>
            <a:t>Непрограммные</a:t>
          </a:r>
        </a:p>
        <a:p>
          <a:r>
            <a:rPr lang="ru-RU" sz="1800" b="1" i="0" baseline="0" dirty="0" smtClean="0">
              <a:latin typeface="Times New Roman" pitchFamily="18" charset="0"/>
            </a:rPr>
            <a:t> расходы :</a:t>
          </a:r>
        </a:p>
      </dgm:t>
    </dgm:pt>
    <dgm:pt modelId="{38AE3B0C-4010-4565-AC5A-FAF68B174F6C}" type="parTrans" cxnId="{4776ED2E-D351-4C4D-90EB-9409C56C596D}">
      <dgm:prSet/>
      <dgm:spPr/>
      <dgm:t>
        <a:bodyPr/>
        <a:lstStyle/>
        <a:p>
          <a:endParaRPr lang="ru-RU" dirty="0"/>
        </a:p>
      </dgm:t>
    </dgm:pt>
    <dgm:pt modelId="{03C5FF5C-C289-4EA6-968D-EACFDBBB34E6}" type="sibTrans" cxnId="{4776ED2E-D351-4C4D-90EB-9409C56C596D}">
      <dgm:prSet/>
      <dgm:spPr/>
      <dgm:t>
        <a:bodyPr/>
        <a:lstStyle/>
        <a:p>
          <a:endParaRPr lang="ru-RU"/>
        </a:p>
      </dgm:t>
    </dgm:pt>
    <dgm:pt modelId="{32382B81-9B3E-4632-A071-CB1FFCAC3741}">
      <dgm:prSet custT="1"/>
      <dgm:spPr>
        <a:solidFill>
          <a:srgbClr val="508CBF">
            <a:alpha val="64706"/>
          </a:srgbClr>
        </a:solidFill>
      </dgm:spPr>
      <dgm:t>
        <a:bodyPr/>
        <a:lstStyle/>
        <a:p>
          <a:r>
            <a:rPr lang="ru-RU" sz="1800" b="1" i="0" baseline="0" dirty="0" smtClean="0">
              <a:latin typeface="Times New Roman" pitchFamily="18" charset="0"/>
            </a:rPr>
            <a:t>80,4 млн. рублей</a:t>
          </a:r>
        </a:p>
        <a:p>
          <a:r>
            <a:rPr lang="ru-RU" sz="1800" b="1" i="0" baseline="0" dirty="0" smtClean="0">
              <a:latin typeface="Times New Roman" pitchFamily="18" charset="0"/>
            </a:rPr>
            <a:t>(3,5 %)</a:t>
          </a:r>
        </a:p>
      </dgm:t>
    </dgm:pt>
    <dgm:pt modelId="{88FADD0D-E2E4-427C-9E8A-E75AA8DFCD28}" type="parTrans" cxnId="{2CA25E80-14B3-4F77-99A4-9C3847D4667B}">
      <dgm:prSet/>
      <dgm:spPr>
        <a:ln>
          <a:noFill/>
        </a:ln>
      </dgm:spPr>
      <dgm:t>
        <a:bodyPr/>
        <a:lstStyle/>
        <a:p>
          <a:endParaRPr lang="ru-RU" dirty="0"/>
        </a:p>
      </dgm:t>
    </dgm:pt>
    <dgm:pt modelId="{D5AD368E-1035-4A10-B598-AC81F058580D}" type="sibTrans" cxnId="{2CA25E80-14B3-4F77-99A4-9C3847D4667B}">
      <dgm:prSet/>
      <dgm:spPr/>
      <dgm:t>
        <a:bodyPr/>
        <a:lstStyle/>
        <a:p>
          <a:endParaRPr lang="ru-RU"/>
        </a:p>
      </dgm:t>
    </dgm:pt>
    <dgm:pt modelId="{8F46FE29-13C5-42D9-9A00-1FE964E4A7BB}">
      <dgm:prSet custT="1"/>
      <dgm:spPr>
        <a:solidFill>
          <a:srgbClr val="508CBF">
            <a:alpha val="64706"/>
          </a:srgbClr>
        </a:solidFill>
      </dgm:spPr>
      <dgm:t>
        <a:bodyPr anchor="t"/>
        <a:lstStyle/>
        <a:p>
          <a:endParaRPr lang="ru-RU" sz="1800" b="1" i="0" baseline="0" dirty="0" smtClean="0">
            <a:latin typeface="Times New Roman" pitchFamily="18" charset="0"/>
          </a:endParaRPr>
        </a:p>
        <a:p>
          <a:r>
            <a:rPr lang="ru-RU" sz="1800" b="1" i="0" baseline="0" dirty="0" smtClean="0">
              <a:latin typeface="Times New Roman" pitchFamily="18" charset="0"/>
            </a:rPr>
            <a:t>2 224,3 млн. рублей</a:t>
          </a:r>
        </a:p>
        <a:p>
          <a:r>
            <a:rPr lang="ru-RU" sz="1800" b="1" i="0" baseline="0" dirty="0" smtClean="0">
              <a:latin typeface="Times New Roman" pitchFamily="18" charset="0"/>
            </a:rPr>
            <a:t>(96,5 %)</a:t>
          </a:r>
          <a:endParaRPr lang="ru-RU" sz="1800" b="1" i="0" baseline="0" dirty="0">
            <a:latin typeface="Times New Roman" pitchFamily="18" charset="0"/>
          </a:endParaRPr>
        </a:p>
      </dgm:t>
    </dgm:pt>
    <dgm:pt modelId="{EBFD7C95-77A2-4B0E-8F6A-A90BC400E987}" type="parTrans" cxnId="{27E97C19-9E27-4489-8AF9-BC775699EE58}">
      <dgm:prSet/>
      <dgm:spPr>
        <a:ln>
          <a:noFill/>
        </a:ln>
      </dgm:spPr>
      <dgm:t>
        <a:bodyPr/>
        <a:lstStyle/>
        <a:p>
          <a:endParaRPr lang="ru-RU" dirty="0"/>
        </a:p>
      </dgm:t>
    </dgm:pt>
    <dgm:pt modelId="{7F1DE080-EAFE-4DCF-8C82-7321D4EDB432}" type="sibTrans" cxnId="{27E97C19-9E27-4489-8AF9-BC775699EE58}">
      <dgm:prSet/>
      <dgm:spPr/>
      <dgm:t>
        <a:bodyPr/>
        <a:lstStyle/>
        <a:p>
          <a:endParaRPr lang="ru-RU"/>
        </a:p>
      </dgm:t>
    </dgm:pt>
    <dgm:pt modelId="{634A557C-C882-4BFE-B5EB-3C0162699C39}" type="pres">
      <dgm:prSet presAssocID="{0BBCDF68-8FB4-499E-B0AE-0EFE648B0C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3FBFF7-5E1E-4B95-9D4C-FD207FBDEB24}" type="pres">
      <dgm:prSet presAssocID="{0BBCDF68-8FB4-499E-B0AE-0EFE648B0C27}" presName="hierFlow" presStyleCnt="0"/>
      <dgm:spPr/>
      <dgm:t>
        <a:bodyPr/>
        <a:lstStyle/>
        <a:p>
          <a:endParaRPr lang="ru-RU"/>
        </a:p>
      </dgm:t>
    </dgm:pt>
    <dgm:pt modelId="{6EF29F8B-55CD-408C-89F8-CF07CFE9A4C6}" type="pres">
      <dgm:prSet presAssocID="{0BBCDF68-8FB4-499E-B0AE-0EFE648B0C2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769510-3B03-49EA-BDDD-24FF731E0C11}" type="pres">
      <dgm:prSet presAssocID="{C8ABC7A5-1078-451F-8469-DD183B4CD2CE}" presName="Name14" presStyleCnt="0"/>
      <dgm:spPr/>
      <dgm:t>
        <a:bodyPr/>
        <a:lstStyle/>
        <a:p>
          <a:endParaRPr lang="ru-RU"/>
        </a:p>
      </dgm:t>
    </dgm:pt>
    <dgm:pt modelId="{EB3E8046-E944-40A8-AEDC-D7C4E0D7DE83}" type="pres">
      <dgm:prSet presAssocID="{C8ABC7A5-1078-451F-8469-DD183B4CD2CE}" presName="level1Shape" presStyleLbl="node0" presStyleIdx="0" presStyleCnt="1" custScaleX="204043" custScaleY="63847" custLinFactNeighborX="-474" custLinFactNeighborY="-477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6C4E19A-93A5-4DDC-A148-801A700DA359}" type="pres">
      <dgm:prSet presAssocID="{C8ABC7A5-1078-451F-8469-DD183B4CD2CE}" presName="hierChild2" presStyleCnt="0"/>
      <dgm:spPr/>
      <dgm:t>
        <a:bodyPr/>
        <a:lstStyle/>
        <a:p>
          <a:endParaRPr lang="ru-RU"/>
        </a:p>
      </dgm:t>
    </dgm:pt>
    <dgm:pt modelId="{857FFEDB-A806-4723-B65E-D043CD1C1F8D}" type="pres">
      <dgm:prSet presAssocID="{94766CCB-0360-496C-A760-84595195A720}" presName="Name19" presStyleLbl="parChTrans1D2" presStyleIdx="0" presStyleCnt="2"/>
      <dgm:spPr/>
      <dgm:t>
        <a:bodyPr/>
        <a:lstStyle/>
        <a:p>
          <a:endParaRPr lang="ru-RU"/>
        </a:p>
      </dgm:t>
    </dgm:pt>
    <dgm:pt modelId="{252DD7EF-B28E-4EA3-B009-961C14F7CB85}" type="pres">
      <dgm:prSet presAssocID="{54723531-08A0-47E4-A762-B71433435A61}" presName="Name21" presStyleCnt="0"/>
      <dgm:spPr/>
      <dgm:t>
        <a:bodyPr/>
        <a:lstStyle/>
        <a:p>
          <a:endParaRPr lang="ru-RU"/>
        </a:p>
      </dgm:t>
    </dgm:pt>
    <dgm:pt modelId="{9543D86E-D7FB-4163-98B9-ADE1338FF37F}" type="pres">
      <dgm:prSet presAssocID="{54723531-08A0-47E4-A762-B71433435A61}" presName="level2Shape" presStyleLbl="node2" presStyleIdx="0" presStyleCnt="2" custScaleX="123471" custScaleY="86138" custLinFactNeighborX="-135" custLinFactNeighborY="-135"/>
      <dgm:spPr/>
      <dgm:t>
        <a:bodyPr/>
        <a:lstStyle/>
        <a:p>
          <a:endParaRPr lang="ru-RU"/>
        </a:p>
      </dgm:t>
    </dgm:pt>
    <dgm:pt modelId="{F6A3771A-8EDF-405B-9B20-DE9FD42881D6}" type="pres">
      <dgm:prSet presAssocID="{54723531-08A0-47E4-A762-B71433435A61}" presName="hierChild3" presStyleCnt="0"/>
      <dgm:spPr/>
      <dgm:t>
        <a:bodyPr/>
        <a:lstStyle/>
        <a:p>
          <a:endParaRPr lang="ru-RU"/>
        </a:p>
      </dgm:t>
    </dgm:pt>
    <dgm:pt modelId="{BF72A0D2-FE07-4FAD-8490-133524347BA3}" type="pres">
      <dgm:prSet presAssocID="{EBFD7C95-77A2-4B0E-8F6A-A90BC400E987}" presName="Name19" presStyleLbl="parChTrans1D3" presStyleIdx="0" presStyleCnt="2"/>
      <dgm:spPr/>
      <dgm:t>
        <a:bodyPr/>
        <a:lstStyle/>
        <a:p>
          <a:endParaRPr lang="ru-RU"/>
        </a:p>
      </dgm:t>
    </dgm:pt>
    <dgm:pt modelId="{B8E1645F-14E7-4BD8-89D1-406EAE67C8B7}" type="pres">
      <dgm:prSet presAssocID="{8F46FE29-13C5-42D9-9A00-1FE964E4A7BB}" presName="Name21" presStyleCnt="0"/>
      <dgm:spPr/>
      <dgm:t>
        <a:bodyPr/>
        <a:lstStyle/>
        <a:p>
          <a:endParaRPr lang="ru-RU"/>
        </a:p>
      </dgm:t>
    </dgm:pt>
    <dgm:pt modelId="{CB31EF10-ACEC-4D81-AB1A-D1D94357B9B5}" type="pres">
      <dgm:prSet presAssocID="{8F46FE29-13C5-42D9-9A00-1FE964E4A7BB}" presName="level2Shape" presStyleLbl="node3" presStyleIdx="0" presStyleCnt="2" custScaleX="116252" custScaleY="96880" custLinFactNeighborX="-2575" custLinFactNeighborY="-11479"/>
      <dgm:spPr/>
      <dgm:t>
        <a:bodyPr/>
        <a:lstStyle/>
        <a:p>
          <a:endParaRPr lang="ru-RU"/>
        </a:p>
      </dgm:t>
    </dgm:pt>
    <dgm:pt modelId="{D5151795-8207-46EE-8376-EF7501EA1A6D}" type="pres">
      <dgm:prSet presAssocID="{8F46FE29-13C5-42D9-9A00-1FE964E4A7BB}" presName="hierChild3" presStyleCnt="0"/>
      <dgm:spPr/>
      <dgm:t>
        <a:bodyPr/>
        <a:lstStyle/>
        <a:p>
          <a:endParaRPr lang="ru-RU"/>
        </a:p>
      </dgm:t>
    </dgm:pt>
    <dgm:pt modelId="{2354C327-B8AF-488F-9F98-4A4EFA1F2165}" type="pres">
      <dgm:prSet presAssocID="{38AE3B0C-4010-4565-AC5A-FAF68B174F6C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74871EC-253F-43E9-9218-2DADB6F95443}" type="pres">
      <dgm:prSet presAssocID="{8A86EE59-F74E-4AE2-89FB-DB7E6F5659FF}" presName="Name21" presStyleCnt="0"/>
      <dgm:spPr/>
      <dgm:t>
        <a:bodyPr/>
        <a:lstStyle/>
        <a:p>
          <a:endParaRPr lang="ru-RU"/>
        </a:p>
      </dgm:t>
    </dgm:pt>
    <dgm:pt modelId="{375D655F-1FD2-421D-A560-4A5CF6E3E704}" type="pres">
      <dgm:prSet presAssocID="{8A86EE59-F74E-4AE2-89FB-DB7E6F5659FF}" presName="level2Shape" presStyleLbl="node2" presStyleIdx="1" presStyleCnt="2" custScaleX="133317" custScaleY="89982" custLinFactNeighborX="6200" custLinFactNeighborY="-776"/>
      <dgm:spPr/>
      <dgm:t>
        <a:bodyPr/>
        <a:lstStyle/>
        <a:p>
          <a:endParaRPr lang="ru-RU"/>
        </a:p>
      </dgm:t>
    </dgm:pt>
    <dgm:pt modelId="{69764BB1-F92A-4FED-A67C-DB829EE77E5D}" type="pres">
      <dgm:prSet presAssocID="{8A86EE59-F74E-4AE2-89FB-DB7E6F5659FF}" presName="hierChild3" presStyleCnt="0"/>
      <dgm:spPr/>
      <dgm:t>
        <a:bodyPr/>
        <a:lstStyle/>
        <a:p>
          <a:endParaRPr lang="ru-RU"/>
        </a:p>
      </dgm:t>
    </dgm:pt>
    <dgm:pt modelId="{A5346425-7431-4A07-A9BF-9EE29FB764FC}" type="pres">
      <dgm:prSet presAssocID="{88FADD0D-E2E4-427C-9E8A-E75AA8DFCD28}" presName="Name19" presStyleLbl="parChTrans1D3" presStyleIdx="1" presStyleCnt="2"/>
      <dgm:spPr/>
      <dgm:t>
        <a:bodyPr/>
        <a:lstStyle/>
        <a:p>
          <a:endParaRPr lang="ru-RU"/>
        </a:p>
      </dgm:t>
    </dgm:pt>
    <dgm:pt modelId="{CC961257-442A-42CB-A1C7-7839C466BFBB}" type="pres">
      <dgm:prSet presAssocID="{32382B81-9B3E-4632-A071-CB1FFCAC3741}" presName="Name21" presStyleCnt="0"/>
      <dgm:spPr/>
      <dgm:t>
        <a:bodyPr/>
        <a:lstStyle/>
        <a:p>
          <a:endParaRPr lang="ru-RU"/>
        </a:p>
      </dgm:t>
    </dgm:pt>
    <dgm:pt modelId="{8B6594A5-A6C4-4DC0-82F6-FDC1432A2A4E}" type="pres">
      <dgm:prSet presAssocID="{32382B81-9B3E-4632-A071-CB1FFCAC3741}" presName="level2Shape" presStyleLbl="node3" presStyleIdx="1" presStyleCnt="2" custAng="0" custScaleX="128400" custScaleY="98308" custLinFactNeighborX="6816" custLinFactNeighborY="-12339"/>
      <dgm:spPr/>
      <dgm:t>
        <a:bodyPr/>
        <a:lstStyle/>
        <a:p>
          <a:endParaRPr lang="ru-RU"/>
        </a:p>
      </dgm:t>
    </dgm:pt>
    <dgm:pt modelId="{190F2FBE-F0ED-446A-81F7-0D861BFFB0BD}" type="pres">
      <dgm:prSet presAssocID="{32382B81-9B3E-4632-A071-CB1FFCAC3741}" presName="hierChild3" presStyleCnt="0"/>
      <dgm:spPr/>
      <dgm:t>
        <a:bodyPr/>
        <a:lstStyle/>
        <a:p>
          <a:endParaRPr lang="ru-RU"/>
        </a:p>
      </dgm:t>
    </dgm:pt>
    <dgm:pt modelId="{02FB35DD-6241-4633-AA70-654BC80EBEA9}" type="pres">
      <dgm:prSet presAssocID="{0BBCDF68-8FB4-499E-B0AE-0EFE648B0C27}" presName="bgShapesFlow" presStyleCnt="0"/>
      <dgm:spPr/>
      <dgm:t>
        <a:bodyPr/>
        <a:lstStyle/>
        <a:p>
          <a:endParaRPr lang="ru-RU"/>
        </a:p>
      </dgm:t>
    </dgm:pt>
  </dgm:ptLst>
  <dgm:cxnLst>
    <dgm:cxn modelId="{8CEA5BF6-0D1F-4401-9C42-14E0EEF32B99}" type="presOf" srcId="{54723531-08A0-47E4-A762-B71433435A61}" destId="{9543D86E-D7FB-4163-98B9-ADE1338FF37F}" srcOrd="0" destOrd="0" presId="urn:microsoft.com/office/officeart/2005/8/layout/hierarchy6"/>
    <dgm:cxn modelId="{3EBCCA9D-6D1A-42E1-826B-8FC35FFEBFC0}" type="presOf" srcId="{EBFD7C95-77A2-4B0E-8F6A-A90BC400E987}" destId="{BF72A0D2-FE07-4FAD-8490-133524347BA3}" srcOrd="0" destOrd="0" presId="urn:microsoft.com/office/officeart/2005/8/layout/hierarchy6"/>
    <dgm:cxn modelId="{27E97C19-9E27-4489-8AF9-BC775699EE58}" srcId="{54723531-08A0-47E4-A762-B71433435A61}" destId="{8F46FE29-13C5-42D9-9A00-1FE964E4A7BB}" srcOrd="0" destOrd="0" parTransId="{EBFD7C95-77A2-4B0E-8F6A-A90BC400E987}" sibTransId="{7F1DE080-EAFE-4DCF-8C82-7321D4EDB432}"/>
    <dgm:cxn modelId="{907CAEC6-0FFC-4F88-A78D-41DCE8BF2FE8}" type="presOf" srcId="{C8ABC7A5-1078-451F-8469-DD183B4CD2CE}" destId="{EB3E8046-E944-40A8-AEDC-D7C4E0D7DE83}" srcOrd="0" destOrd="0" presId="urn:microsoft.com/office/officeart/2005/8/layout/hierarchy6"/>
    <dgm:cxn modelId="{67738FEC-F078-4A12-A184-36D167AC22EB}" srcId="{C8ABC7A5-1078-451F-8469-DD183B4CD2CE}" destId="{54723531-08A0-47E4-A762-B71433435A61}" srcOrd="0" destOrd="0" parTransId="{94766CCB-0360-496C-A760-84595195A720}" sibTransId="{72B8BDFB-2F07-4570-9CEA-1B81E59943CD}"/>
    <dgm:cxn modelId="{EE1218DF-3BBA-41AB-BCEB-C21C2E9E2497}" type="presOf" srcId="{94766CCB-0360-496C-A760-84595195A720}" destId="{857FFEDB-A806-4723-B65E-D043CD1C1F8D}" srcOrd="0" destOrd="0" presId="urn:microsoft.com/office/officeart/2005/8/layout/hierarchy6"/>
    <dgm:cxn modelId="{2CA25E80-14B3-4F77-99A4-9C3847D4667B}" srcId="{8A86EE59-F74E-4AE2-89FB-DB7E6F5659FF}" destId="{32382B81-9B3E-4632-A071-CB1FFCAC3741}" srcOrd="0" destOrd="0" parTransId="{88FADD0D-E2E4-427C-9E8A-E75AA8DFCD28}" sibTransId="{D5AD368E-1035-4A10-B598-AC81F058580D}"/>
    <dgm:cxn modelId="{228DED4A-7745-4928-8CF7-186EAA51F736}" type="presOf" srcId="{8F46FE29-13C5-42D9-9A00-1FE964E4A7BB}" destId="{CB31EF10-ACEC-4D81-AB1A-D1D94357B9B5}" srcOrd="0" destOrd="0" presId="urn:microsoft.com/office/officeart/2005/8/layout/hierarchy6"/>
    <dgm:cxn modelId="{8D44DA70-8D1E-4C1A-8511-3B23EA2FCA0E}" type="presOf" srcId="{32382B81-9B3E-4632-A071-CB1FFCAC3741}" destId="{8B6594A5-A6C4-4DC0-82F6-FDC1432A2A4E}" srcOrd="0" destOrd="0" presId="urn:microsoft.com/office/officeart/2005/8/layout/hierarchy6"/>
    <dgm:cxn modelId="{6A69332B-CBDF-41CC-AAC5-DB21360FBA74}" type="presOf" srcId="{38AE3B0C-4010-4565-AC5A-FAF68B174F6C}" destId="{2354C327-B8AF-488F-9F98-4A4EFA1F2165}" srcOrd="0" destOrd="0" presId="urn:microsoft.com/office/officeart/2005/8/layout/hierarchy6"/>
    <dgm:cxn modelId="{99AA217C-C2A3-4B26-9E3A-F74B5FF9E295}" type="presOf" srcId="{0BBCDF68-8FB4-499E-B0AE-0EFE648B0C27}" destId="{634A557C-C882-4BFE-B5EB-3C0162699C39}" srcOrd="0" destOrd="0" presId="urn:microsoft.com/office/officeart/2005/8/layout/hierarchy6"/>
    <dgm:cxn modelId="{B38AC02F-7348-43E6-8DDE-0A13B33F3CB4}" srcId="{0BBCDF68-8FB4-499E-B0AE-0EFE648B0C27}" destId="{C8ABC7A5-1078-451F-8469-DD183B4CD2CE}" srcOrd="0" destOrd="0" parTransId="{8DBF2FE7-0D01-4315-BD10-D3DCD6CC46FC}" sibTransId="{68BFDC89-5D0D-493A-8E58-8F46B11AB0DA}"/>
    <dgm:cxn modelId="{A6957E74-83B0-4899-9CA6-85D9166C2239}" type="presOf" srcId="{88FADD0D-E2E4-427C-9E8A-E75AA8DFCD28}" destId="{A5346425-7431-4A07-A9BF-9EE29FB764FC}" srcOrd="0" destOrd="0" presId="urn:microsoft.com/office/officeart/2005/8/layout/hierarchy6"/>
    <dgm:cxn modelId="{5A350627-1E59-4931-B2D3-6AAB1E2E0C53}" type="presOf" srcId="{8A86EE59-F74E-4AE2-89FB-DB7E6F5659FF}" destId="{375D655F-1FD2-421D-A560-4A5CF6E3E704}" srcOrd="0" destOrd="0" presId="urn:microsoft.com/office/officeart/2005/8/layout/hierarchy6"/>
    <dgm:cxn modelId="{4776ED2E-D351-4C4D-90EB-9409C56C596D}" srcId="{C8ABC7A5-1078-451F-8469-DD183B4CD2CE}" destId="{8A86EE59-F74E-4AE2-89FB-DB7E6F5659FF}" srcOrd="1" destOrd="0" parTransId="{38AE3B0C-4010-4565-AC5A-FAF68B174F6C}" sibTransId="{03C5FF5C-C289-4EA6-968D-EACFDBBB34E6}"/>
    <dgm:cxn modelId="{55C7C565-86E9-4CF0-94A5-F13E5D04517B}" type="presParOf" srcId="{634A557C-C882-4BFE-B5EB-3C0162699C39}" destId="{253FBFF7-5E1E-4B95-9D4C-FD207FBDEB24}" srcOrd="0" destOrd="0" presId="urn:microsoft.com/office/officeart/2005/8/layout/hierarchy6"/>
    <dgm:cxn modelId="{243DED09-90CA-48BB-997F-82D79BD2E406}" type="presParOf" srcId="{253FBFF7-5E1E-4B95-9D4C-FD207FBDEB24}" destId="{6EF29F8B-55CD-408C-89F8-CF07CFE9A4C6}" srcOrd="0" destOrd="0" presId="urn:microsoft.com/office/officeart/2005/8/layout/hierarchy6"/>
    <dgm:cxn modelId="{FACA939C-E959-4039-872B-EA8A96E36550}" type="presParOf" srcId="{6EF29F8B-55CD-408C-89F8-CF07CFE9A4C6}" destId="{63769510-3B03-49EA-BDDD-24FF731E0C11}" srcOrd="0" destOrd="0" presId="urn:microsoft.com/office/officeart/2005/8/layout/hierarchy6"/>
    <dgm:cxn modelId="{C0F5F22A-F498-4BD8-8AA7-9B20B38D727A}" type="presParOf" srcId="{63769510-3B03-49EA-BDDD-24FF731E0C11}" destId="{EB3E8046-E944-40A8-AEDC-D7C4E0D7DE83}" srcOrd="0" destOrd="0" presId="urn:microsoft.com/office/officeart/2005/8/layout/hierarchy6"/>
    <dgm:cxn modelId="{E0AD74B5-2021-45CD-B886-48556BC2EB3D}" type="presParOf" srcId="{63769510-3B03-49EA-BDDD-24FF731E0C11}" destId="{16C4E19A-93A5-4DDC-A148-801A700DA359}" srcOrd="1" destOrd="0" presId="urn:microsoft.com/office/officeart/2005/8/layout/hierarchy6"/>
    <dgm:cxn modelId="{2A6F52C4-4083-432D-AF6D-092D7BA370C5}" type="presParOf" srcId="{16C4E19A-93A5-4DDC-A148-801A700DA359}" destId="{857FFEDB-A806-4723-B65E-D043CD1C1F8D}" srcOrd="0" destOrd="0" presId="urn:microsoft.com/office/officeart/2005/8/layout/hierarchy6"/>
    <dgm:cxn modelId="{3D92175A-7E8E-4C80-BDC9-7F10918FA1CB}" type="presParOf" srcId="{16C4E19A-93A5-4DDC-A148-801A700DA359}" destId="{252DD7EF-B28E-4EA3-B009-961C14F7CB85}" srcOrd="1" destOrd="0" presId="urn:microsoft.com/office/officeart/2005/8/layout/hierarchy6"/>
    <dgm:cxn modelId="{C61D9849-0C7A-4DD3-81C1-3FC7FBC5350F}" type="presParOf" srcId="{252DD7EF-B28E-4EA3-B009-961C14F7CB85}" destId="{9543D86E-D7FB-4163-98B9-ADE1338FF37F}" srcOrd="0" destOrd="0" presId="urn:microsoft.com/office/officeart/2005/8/layout/hierarchy6"/>
    <dgm:cxn modelId="{463B7D70-AEEA-4F23-977B-397A7A6E85C5}" type="presParOf" srcId="{252DD7EF-B28E-4EA3-B009-961C14F7CB85}" destId="{F6A3771A-8EDF-405B-9B20-DE9FD42881D6}" srcOrd="1" destOrd="0" presId="urn:microsoft.com/office/officeart/2005/8/layout/hierarchy6"/>
    <dgm:cxn modelId="{73B971B3-0542-43DF-86C8-1340DCC3AE52}" type="presParOf" srcId="{F6A3771A-8EDF-405B-9B20-DE9FD42881D6}" destId="{BF72A0D2-FE07-4FAD-8490-133524347BA3}" srcOrd="0" destOrd="0" presId="urn:microsoft.com/office/officeart/2005/8/layout/hierarchy6"/>
    <dgm:cxn modelId="{5DE986B8-6277-4A49-B144-B053D20B64D5}" type="presParOf" srcId="{F6A3771A-8EDF-405B-9B20-DE9FD42881D6}" destId="{B8E1645F-14E7-4BD8-89D1-406EAE67C8B7}" srcOrd="1" destOrd="0" presId="urn:microsoft.com/office/officeart/2005/8/layout/hierarchy6"/>
    <dgm:cxn modelId="{D0050470-EB3B-4E00-B11B-E50FF6FD41EE}" type="presParOf" srcId="{B8E1645F-14E7-4BD8-89D1-406EAE67C8B7}" destId="{CB31EF10-ACEC-4D81-AB1A-D1D94357B9B5}" srcOrd="0" destOrd="0" presId="urn:microsoft.com/office/officeart/2005/8/layout/hierarchy6"/>
    <dgm:cxn modelId="{7B102CBD-A70C-4FBD-B48D-7732F109D07E}" type="presParOf" srcId="{B8E1645F-14E7-4BD8-89D1-406EAE67C8B7}" destId="{D5151795-8207-46EE-8376-EF7501EA1A6D}" srcOrd="1" destOrd="0" presId="urn:microsoft.com/office/officeart/2005/8/layout/hierarchy6"/>
    <dgm:cxn modelId="{0C033014-C4B2-4722-9D3B-50B16C94DBEC}" type="presParOf" srcId="{16C4E19A-93A5-4DDC-A148-801A700DA359}" destId="{2354C327-B8AF-488F-9F98-4A4EFA1F2165}" srcOrd="2" destOrd="0" presId="urn:microsoft.com/office/officeart/2005/8/layout/hierarchy6"/>
    <dgm:cxn modelId="{D69184A0-18C9-4C4E-B3D6-4E4F0119301A}" type="presParOf" srcId="{16C4E19A-93A5-4DDC-A148-801A700DA359}" destId="{774871EC-253F-43E9-9218-2DADB6F95443}" srcOrd="3" destOrd="0" presId="urn:microsoft.com/office/officeart/2005/8/layout/hierarchy6"/>
    <dgm:cxn modelId="{11907735-A34C-4084-AB04-658CB5E34E1F}" type="presParOf" srcId="{774871EC-253F-43E9-9218-2DADB6F95443}" destId="{375D655F-1FD2-421D-A560-4A5CF6E3E704}" srcOrd="0" destOrd="0" presId="urn:microsoft.com/office/officeart/2005/8/layout/hierarchy6"/>
    <dgm:cxn modelId="{CE29E20E-9CE7-4E24-8AAE-33790CE55AB5}" type="presParOf" srcId="{774871EC-253F-43E9-9218-2DADB6F95443}" destId="{69764BB1-F92A-4FED-A67C-DB829EE77E5D}" srcOrd="1" destOrd="0" presId="urn:microsoft.com/office/officeart/2005/8/layout/hierarchy6"/>
    <dgm:cxn modelId="{5C9B1334-22BA-4EA3-A0B1-ED4EB3EB5765}" type="presParOf" srcId="{69764BB1-F92A-4FED-A67C-DB829EE77E5D}" destId="{A5346425-7431-4A07-A9BF-9EE29FB764FC}" srcOrd="0" destOrd="0" presId="urn:microsoft.com/office/officeart/2005/8/layout/hierarchy6"/>
    <dgm:cxn modelId="{3A3ECE71-2738-48CB-A906-FD8925434F6A}" type="presParOf" srcId="{69764BB1-F92A-4FED-A67C-DB829EE77E5D}" destId="{CC961257-442A-42CB-A1C7-7839C466BFBB}" srcOrd="1" destOrd="0" presId="urn:microsoft.com/office/officeart/2005/8/layout/hierarchy6"/>
    <dgm:cxn modelId="{1610C576-9C4B-4524-9DAC-0B3A25255206}" type="presParOf" srcId="{CC961257-442A-42CB-A1C7-7839C466BFBB}" destId="{8B6594A5-A6C4-4DC0-82F6-FDC1432A2A4E}" srcOrd="0" destOrd="0" presId="urn:microsoft.com/office/officeart/2005/8/layout/hierarchy6"/>
    <dgm:cxn modelId="{861CAA48-68D5-4B6D-86D6-D85E8D64E7C4}" type="presParOf" srcId="{CC961257-442A-42CB-A1C7-7839C466BFBB}" destId="{190F2FBE-F0ED-446A-81F7-0D861BFFB0BD}" srcOrd="1" destOrd="0" presId="urn:microsoft.com/office/officeart/2005/8/layout/hierarchy6"/>
    <dgm:cxn modelId="{3CF2033B-BD3A-404A-A41D-6283C1B8605A}" type="presParOf" srcId="{634A557C-C882-4BFE-B5EB-3C0162699C39}" destId="{02FB35DD-6241-4633-AA70-654BC80EBEA9}" srcOrd="1" destOrd="0" presId="urn:microsoft.com/office/officeart/2005/8/layout/hierarchy6"/>
  </dgm:cxnLst>
  <dgm:bg/>
  <dgm:whole>
    <a:ln w="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0.22857</cdr:y>
    </cdr:from>
    <cdr:to>
      <cdr:x>0.40863</cdr:x>
      <cdr:y>0.29616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1152128"/>
          <a:ext cx="981231" cy="340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1 686,1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0.70006</cdr:x>
      <cdr:y>0.36309</cdr:y>
    </cdr:from>
    <cdr:to>
      <cdr:x>0.80708</cdr:x>
      <cdr:y>0.43068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98793" y="1830177"/>
          <a:ext cx="917049" cy="340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563,6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0.59303</cdr:x>
      <cdr:y>0.52857</cdr:y>
    </cdr:from>
    <cdr:to>
      <cdr:x>0.70006</cdr:x>
      <cdr:y>0.59616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81658" y="2664296"/>
          <a:ext cx="917135" cy="340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35,0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0.22857</cdr:x>
      <cdr:y>0.60262</cdr:y>
    </cdr:from>
    <cdr:to>
      <cdr:x>0.38095</cdr:x>
      <cdr:y>0.64688</cdr:y>
    </cdr:to>
    <cdr:cxnSp macro="">
      <cdr:nvCxnSpPr>
        <cdr:cNvPr id="60" name="Прямая соединительная линия 59"/>
        <cdr:cNvCxnSpPr/>
      </cdr:nvCxnSpPr>
      <cdr:spPr>
        <a:xfrm xmlns:a="http://schemas.openxmlformats.org/drawingml/2006/main" flipH="1">
          <a:off x="1728192" y="3317984"/>
          <a:ext cx="1152110" cy="24369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0.83616</cdr:x>
      <cdr:y>0.02672</cdr:y>
    </cdr:from>
    <cdr:to>
      <cdr:x>0.99715</cdr:x>
      <cdr:y>0.17677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6322072" y="147118"/>
          <a:ext cx="1217220" cy="826163"/>
          <a:chOff x="-50805" y="-8583"/>
          <a:chExt cx="1312514" cy="483952"/>
        </a:xfrm>
      </cdr:grpSpPr>
      <cdr:sp macro="" textlink="">
        <cdr:nvSpPr>
          <cdr:cNvPr id="4" name="Скругленный прямоугольник 4"/>
          <cdr:cNvSpPr/>
        </cdr:nvSpPr>
        <cdr:spPr>
          <a:xfrm xmlns:a="http://schemas.openxmlformats.org/drawingml/2006/main">
            <a:off x="-50805" y="-8583"/>
            <a:ext cx="1312514" cy="48395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460,3 (81,7%) 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0.86667</cdr:x>
      <cdr:y>0.1318</cdr:y>
    </cdr:from>
    <cdr:to>
      <cdr:x>0.91429</cdr:x>
      <cdr:y>0.28069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6552728" y="725696"/>
          <a:ext cx="360047" cy="8197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0.02857</cdr:x>
      <cdr:y>0.27566</cdr:y>
    </cdr:from>
    <cdr:to>
      <cdr:x>0.20781</cdr:x>
      <cdr:y>0.39327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216013" y="1517761"/>
          <a:ext cx="1355205" cy="647551"/>
          <a:chOff x="-9572735" y="-1736782"/>
          <a:chExt cx="2130589" cy="289384"/>
        </a:xfrm>
      </cdr:grpSpPr>
      <cdr:sp macro="" textlink="">
        <cdr:nvSpPr>
          <cdr:cNvPr id="9" name="Скругленный прямоугольник 4"/>
          <cdr:cNvSpPr/>
        </cdr:nvSpPr>
        <cdr:spPr>
          <a:xfrm xmlns:a="http://schemas.openxmlformats.org/drawingml/2006/main">
            <a:off x="-9572735" y="-1736782"/>
            <a:ext cx="2130589" cy="28938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6,2 (1,1%)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0.17143</cdr:x>
      <cdr:y>0.35413</cdr:y>
    </cdr:from>
    <cdr:to>
      <cdr:x>0.38095</cdr:x>
      <cdr:y>0.47184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 flipV="1">
          <a:off x="1296144" y="1949832"/>
          <a:ext cx="1584176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0.49349</cdr:y>
    </cdr:from>
    <cdr:to>
      <cdr:x>0.2395</cdr:x>
      <cdr:y>0.59639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0" y="2717115"/>
          <a:ext cx="1810821" cy="566559"/>
          <a:chOff x="375149" y="117476"/>
          <a:chExt cx="2097472" cy="401762"/>
        </a:xfrm>
      </cdr:grpSpPr>
      <cdr:sp macro="" textlink="">
        <cdr:nvSpPr>
          <cdr:cNvPr id="16" name="Скругленный прямоугольник 4"/>
          <cdr:cNvSpPr/>
        </cdr:nvSpPr>
        <cdr:spPr>
          <a:xfrm xmlns:a="http://schemas.openxmlformats.org/drawingml/2006/main">
            <a:off x="375149" y="117476"/>
            <a:ext cx="2097472" cy="40176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15,2 (2,7%)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0.5678</cdr:x>
      <cdr:y>0.79994</cdr:y>
    </cdr:from>
    <cdr:to>
      <cdr:x>0.62712</cdr:x>
      <cdr:y>0.84996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824536" y="460680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0.55932</cdr:x>
      <cdr:y>0.81244</cdr:y>
    </cdr:from>
    <cdr:to>
      <cdr:x>0.61864</cdr:x>
      <cdr:y>0.87496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752528" y="467881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0.54099</cdr:x>
      <cdr:y>0.76243</cdr:y>
    </cdr:from>
    <cdr:to>
      <cdr:x>0.64861</cdr:x>
      <cdr:y>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596783" y="4390778"/>
          <a:ext cx="91440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0.39214</cdr:x>
      <cdr:y>0.76912</cdr:y>
    </cdr:from>
    <cdr:to>
      <cdr:x>0.49976</cdr:x>
      <cdr:y>0.9529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3332007" y="4429290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0.26271</cdr:x>
      <cdr:y>0.5272</cdr:y>
    </cdr:from>
    <cdr:to>
      <cdr:x>0.37033</cdr:x>
      <cdr:y>0.68598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2232247" y="3036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0.00952</cdr:x>
      <cdr:y>0.62073</cdr:y>
    </cdr:from>
    <cdr:to>
      <cdr:x>0.2437</cdr:x>
      <cdr:y>0.7323</cdr:y>
    </cdr:to>
    <cdr:grpSp>
      <cdr:nvGrpSpPr>
        <cdr:cNvPr id="57" name="Группа 56"/>
        <cdr:cNvGrpSpPr/>
      </cdr:nvGrpSpPr>
      <cdr:grpSpPr>
        <a:xfrm xmlns:a="http://schemas.openxmlformats.org/drawingml/2006/main">
          <a:off x="71979" y="3417688"/>
          <a:ext cx="1770598" cy="614295"/>
          <a:chOff x="311917" y="243849"/>
          <a:chExt cx="2270803" cy="435041"/>
        </a:xfrm>
      </cdr:grpSpPr>
      <cdr:sp macro="" textlink="">
        <cdr:nvSpPr>
          <cdr:cNvPr id="59" name="Скругленный прямоугольник 4"/>
          <cdr:cNvSpPr/>
        </cdr:nvSpPr>
        <cdr:spPr>
          <a:xfrm xmlns:a="http://schemas.openxmlformats.org/drawingml/2006/main">
            <a:off x="311917" y="243849"/>
            <a:ext cx="2270803" cy="435041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4,7 (0,8%)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</cdr:x>
      <cdr:y>0.37224</cdr:y>
    </cdr:from>
    <cdr:to>
      <cdr:x>0.24806</cdr:x>
      <cdr:y>0.48985</cdr:y>
    </cdr:to>
    <cdr:grpSp>
      <cdr:nvGrpSpPr>
        <cdr:cNvPr id="64" name="Группа 63"/>
        <cdr:cNvGrpSpPr/>
      </cdr:nvGrpSpPr>
      <cdr:grpSpPr>
        <a:xfrm xmlns:a="http://schemas.openxmlformats.org/drawingml/2006/main">
          <a:off x="0" y="2049523"/>
          <a:ext cx="1875542" cy="647550"/>
          <a:chOff x="-2202141" y="1283508"/>
          <a:chExt cx="2192575" cy="572166"/>
        </a:xfrm>
      </cdr:grpSpPr>
      <cdr:sp macro="" textlink="">
        <cdr:nvSpPr>
          <cdr:cNvPr id="66" name="Скругленный прямоугольник 4"/>
          <cdr:cNvSpPr/>
        </cdr:nvSpPr>
        <cdr:spPr>
          <a:xfrm xmlns:a="http://schemas.openxmlformats.org/drawingml/2006/main">
            <a:off x="-2202141" y="1283508"/>
            <a:ext cx="2192575" cy="572166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10,7 (1,9%)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0.19048</cdr:x>
      <cdr:y>0.43361</cdr:y>
    </cdr:from>
    <cdr:to>
      <cdr:x>0.38095</cdr:x>
      <cdr:y>0.5</cdr:y>
    </cdr:to>
    <cdr:cxnSp macro="">
      <cdr:nvCxnSpPr>
        <cdr:cNvPr id="67" name="Прямая соединительная линия 66"/>
        <cdr:cNvCxnSpPr/>
      </cdr:nvCxnSpPr>
      <cdr:spPr>
        <a:xfrm xmlns:a="http://schemas.openxmlformats.org/drawingml/2006/main" flipH="1" flipV="1">
          <a:off x="1440160" y="2387398"/>
          <a:ext cx="1440160" cy="3655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0.12381</cdr:x>
      <cdr:y>0.06641</cdr:y>
    </cdr:from>
    <cdr:to>
      <cdr:x>0.35789</cdr:x>
      <cdr:y>0.22896</cdr:y>
    </cdr:to>
    <cdr:grpSp>
      <cdr:nvGrpSpPr>
        <cdr:cNvPr id="70" name="Группа 69"/>
        <cdr:cNvGrpSpPr/>
      </cdr:nvGrpSpPr>
      <cdr:grpSpPr>
        <a:xfrm xmlns:a="http://schemas.openxmlformats.org/drawingml/2006/main">
          <a:off x="936108" y="365648"/>
          <a:ext cx="1769841" cy="894987"/>
          <a:chOff x="247180" y="255967"/>
          <a:chExt cx="1809654" cy="1002489"/>
        </a:xfrm>
      </cdr:grpSpPr>
      <cdr:sp macro="" textlink="">
        <cdr:nvSpPr>
          <cdr:cNvPr id="72" name="Скругленный прямоугольник 4"/>
          <cdr:cNvSpPr/>
        </cdr:nvSpPr>
        <cdr:spPr>
          <a:xfrm xmlns:a="http://schemas.openxmlformats.org/drawingml/2006/main">
            <a:off x="247180" y="255967"/>
            <a:ext cx="1809654" cy="1002489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УСН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34,2 (6,1%)</a:t>
            </a:r>
          </a:p>
        </cdr:txBody>
      </cdr:sp>
    </cdr:grpSp>
  </cdr:relSizeAnchor>
  <cdr:relSizeAnchor xmlns:cdr="http://schemas.openxmlformats.org/drawingml/2006/chartDrawing">
    <cdr:from>
      <cdr:x>0.25714</cdr:x>
      <cdr:y>0.19569</cdr:y>
    </cdr:from>
    <cdr:to>
      <cdr:x>0.4</cdr:x>
      <cdr:y>0.40326</cdr:y>
    </cdr:to>
    <cdr:cxnSp macro="">
      <cdr:nvCxnSpPr>
        <cdr:cNvPr id="73" name="Прямая соединительная линия 72"/>
        <cdr:cNvCxnSpPr/>
      </cdr:nvCxnSpPr>
      <cdr:spPr>
        <a:xfrm xmlns:a="http://schemas.openxmlformats.org/drawingml/2006/main" flipH="1" flipV="1">
          <a:off x="1944216" y="1077426"/>
          <a:ext cx="1080120" cy="11428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0.41653</cdr:x>
      <cdr:y>0.34956</cdr:y>
    </cdr:from>
    <cdr:to>
      <cdr:x>0.58347</cdr:x>
      <cdr:y>0.65838</cdr:y>
    </cdr:to>
    <cdr:sp macro="" textlink="">
      <cdr:nvSpPr>
        <cdr:cNvPr id="76" name="TextBox 75"/>
        <cdr:cNvSpPr txBox="1"/>
      </cdr:nvSpPr>
      <cdr:spPr>
        <a:xfrm xmlns:a="http://schemas.openxmlformats.org/drawingml/2006/main">
          <a:off x="3539255" y="2013090"/>
          <a:ext cx="1418456" cy="177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0.5716</cdr:x>
      <cdr:y>0.4932</cdr:y>
    </cdr:from>
    <cdr:to>
      <cdr:x>0.76839</cdr:x>
      <cdr:y>0.65996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4321776" y="2715517"/>
          <a:ext cx="1487898" cy="918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563,6 млн.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0.54226</cdr:y>
    </cdr:from>
    <cdr:to>
      <cdr:x>0.37143</cdr:x>
      <cdr:y>0.56339</cdr:y>
    </cdr:to>
    <cdr:cxnSp macro="">
      <cdr:nvCxnSpPr>
        <cdr:cNvPr id="84" name="Прямая соединительная линия 83"/>
        <cdr:cNvCxnSpPr/>
      </cdr:nvCxnSpPr>
      <cdr:spPr>
        <a:xfrm xmlns:a="http://schemas.openxmlformats.org/drawingml/2006/main" flipH="1" flipV="1">
          <a:off x="1512170" y="2985640"/>
          <a:ext cx="1296142" cy="1163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0.25424</cdr:x>
      <cdr:y>0.41466</cdr:y>
    </cdr:from>
    <cdr:to>
      <cdr:x>0.38728</cdr:x>
      <cdr:y>0.61095</cdr:y>
    </cdr:to>
    <cdr:sp macro="" textlink="">
      <cdr:nvSpPr>
        <cdr:cNvPr id="86" name="TextBox 85"/>
        <cdr:cNvSpPr txBox="1"/>
      </cdr:nvSpPr>
      <cdr:spPr>
        <a:xfrm xmlns:a="http://schemas.openxmlformats.org/drawingml/2006/main">
          <a:off x="2160239" y="2388018"/>
          <a:ext cx="113042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0.33824</cdr:x>
      <cdr:y>0.02718</cdr:y>
    </cdr:from>
    <cdr:to>
      <cdr:x>0.50724</cdr:x>
      <cdr:y>0.15252</cdr:y>
    </cdr:to>
    <cdr:grpSp>
      <cdr:nvGrpSpPr>
        <cdr:cNvPr id="114" name="Группа 113"/>
        <cdr:cNvGrpSpPr/>
      </cdr:nvGrpSpPr>
      <cdr:grpSpPr>
        <a:xfrm xmlns:a="http://schemas.openxmlformats.org/drawingml/2006/main">
          <a:off x="2557379" y="149651"/>
          <a:ext cx="1277781" cy="690111"/>
          <a:chOff x="-2532073" y="558248"/>
          <a:chExt cx="1453749" cy="1073582"/>
        </a:xfrm>
      </cdr:grpSpPr>
      <cdr:sp macro="" textlink="">
        <cdr:nvSpPr>
          <cdr:cNvPr id="116" name="Скругленный прямоугольник 4"/>
          <cdr:cNvSpPr/>
        </cdr:nvSpPr>
        <cdr:spPr>
          <a:xfrm xmlns:a="http://schemas.openxmlformats.org/drawingml/2006/main">
            <a:off x="-2532073" y="558248"/>
            <a:ext cx="1453749" cy="107358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Акцизы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28,5 (5,0%)</a:t>
            </a:r>
          </a:p>
        </cdr:txBody>
      </cdr:sp>
    </cdr:grpSp>
  </cdr:relSizeAnchor>
  <cdr:relSizeAnchor xmlns:cdr="http://schemas.openxmlformats.org/drawingml/2006/chartDrawing">
    <cdr:from>
      <cdr:x>0.41905</cdr:x>
      <cdr:y>0.11872</cdr:y>
    </cdr:from>
    <cdr:to>
      <cdr:x>0.46378</cdr:x>
      <cdr:y>0.28611</cdr:y>
    </cdr:to>
    <cdr:cxnSp macro="">
      <cdr:nvCxnSpPr>
        <cdr:cNvPr id="117" name="Прямая соединительная линия 116"/>
        <cdr:cNvCxnSpPr/>
      </cdr:nvCxnSpPr>
      <cdr:spPr>
        <a:xfrm xmlns:a="http://schemas.openxmlformats.org/drawingml/2006/main">
          <a:off x="3168352" y="653688"/>
          <a:ext cx="338248" cy="9216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0.77767</cdr:y>
    </cdr:from>
    <cdr:to>
      <cdr:x>0.26725</cdr:x>
      <cdr:y>0.88339</cdr:y>
    </cdr:to>
    <cdr:grpSp>
      <cdr:nvGrpSpPr>
        <cdr:cNvPr id="126" name="Группа 125"/>
        <cdr:cNvGrpSpPr/>
      </cdr:nvGrpSpPr>
      <cdr:grpSpPr>
        <a:xfrm xmlns:a="http://schemas.openxmlformats.org/drawingml/2006/main">
          <a:off x="0" y="4281786"/>
          <a:ext cx="2020634" cy="582086"/>
          <a:chOff x="-825428" y="1114562"/>
          <a:chExt cx="3428216" cy="713833"/>
        </a:xfrm>
      </cdr:grpSpPr>
      <cdr:sp macro="" textlink="">
        <cdr:nvSpPr>
          <cdr:cNvPr id="128" name="Скругленный прямоугольник 4"/>
          <cdr:cNvSpPr/>
        </cdr:nvSpPr>
        <cdr:spPr>
          <a:xfrm xmlns:a="http://schemas.openxmlformats.org/drawingml/2006/main">
            <a:off x="-825428" y="1114562"/>
            <a:ext cx="3428216" cy="71383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Единый сельхозналог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3,8 (0,7%)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0.22857</cdr:x>
      <cdr:y>0.62878</cdr:y>
    </cdr:from>
    <cdr:to>
      <cdr:x>0.38095</cdr:x>
      <cdr:y>0.80383</cdr:y>
    </cdr:to>
    <cdr:cxnSp macro="">
      <cdr:nvCxnSpPr>
        <cdr:cNvPr id="140" name="Прямая соединительная линия 139"/>
        <cdr:cNvCxnSpPr/>
      </cdr:nvCxnSpPr>
      <cdr:spPr>
        <a:xfrm xmlns:a="http://schemas.openxmlformats.org/drawingml/2006/main" flipH="1">
          <a:off x="1728192" y="3462000"/>
          <a:ext cx="1152128" cy="9638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0.6569</cdr:x>
      <cdr:y>0.05333</cdr:y>
    </cdr:from>
    <cdr:to>
      <cdr:x>0.86205</cdr:x>
      <cdr:y>0.18031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5439736" y="288014"/>
          <a:ext cx="1698831" cy="685768"/>
          <a:chOff x="-1062605" y="-1672177"/>
          <a:chExt cx="1312515" cy="483952"/>
        </a:xfrm>
      </cdr:grpSpPr>
      <cdr:sp macro="" textlink="">
        <cdr:nvSpPr>
          <cdr:cNvPr id="4" name="Скругленный прямоугольник 4"/>
          <cdr:cNvSpPr/>
        </cdr:nvSpPr>
        <cdr:spPr>
          <a:xfrm xmlns:a="http://schemas.openxmlformats.org/drawingml/2006/main">
            <a:off x="-1062605" y="-1672177"/>
            <a:ext cx="1312515" cy="48395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7,8 (22,3%)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0.2</cdr:x>
      <cdr:y>0.80944</cdr:y>
    </cdr:from>
    <cdr:to>
      <cdr:x>0.37596</cdr:x>
      <cdr:y>0.93447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1656184" y="4371462"/>
          <a:ext cx="1457111" cy="675237"/>
          <a:chOff x="-18436295" y="934138"/>
          <a:chExt cx="1940944" cy="578778"/>
        </a:xfrm>
      </cdr:grpSpPr>
      <cdr:sp macro="" textlink="">
        <cdr:nvSpPr>
          <cdr:cNvPr id="9" name="Скругленный прямоугольник 4"/>
          <cdr:cNvSpPr/>
        </cdr:nvSpPr>
        <cdr:spPr>
          <a:xfrm xmlns:a="http://schemas.openxmlformats.org/drawingml/2006/main">
            <a:off x="-18436295" y="934138"/>
            <a:ext cx="1940944" cy="578778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Аренда имущества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0,8 (2,3%)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0.08696</cdr:x>
      <cdr:y>0.72944</cdr:y>
    </cdr:from>
    <cdr:to>
      <cdr:x>0.22902</cdr:x>
      <cdr:y>0.79398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720109" y="3939414"/>
          <a:ext cx="1176387" cy="348554"/>
          <a:chOff x="-27741367" y="119167"/>
          <a:chExt cx="1888619" cy="371632"/>
        </a:xfrm>
      </cdr:grpSpPr>
      <cdr:sp macro="" textlink="">
        <cdr:nvSpPr>
          <cdr:cNvPr id="16" name="Скругленный прямоугольник 4"/>
          <cdr:cNvSpPr/>
        </cdr:nvSpPr>
        <cdr:spPr>
          <a:xfrm xmlns:a="http://schemas.openxmlformats.org/drawingml/2006/main">
            <a:off x="-27741367" y="119167"/>
            <a:ext cx="1888619" cy="37163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Продажа земли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1,7 (4,9%)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0.2</cdr:x>
      <cdr:y>0.62278</cdr:y>
    </cdr:from>
    <cdr:to>
      <cdr:x>0.29565</cdr:x>
      <cdr:y>0.72944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>
          <a:off x="1656184" y="3363374"/>
          <a:ext cx="792088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0.5678</cdr:x>
      <cdr:y>0.79994</cdr:y>
    </cdr:from>
    <cdr:to>
      <cdr:x>0.62712</cdr:x>
      <cdr:y>0.84996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824536" y="460680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0.55932</cdr:x>
      <cdr:y>0.81244</cdr:y>
    </cdr:from>
    <cdr:to>
      <cdr:x>0.61864</cdr:x>
      <cdr:y>0.87496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752528" y="467881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0.06087</cdr:x>
      <cdr:y>0.52944</cdr:y>
    </cdr:from>
    <cdr:to>
      <cdr:x>0.2352</cdr:x>
      <cdr:y>0.61323</cdr:y>
    </cdr:to>
    <cdr:grpSp>
      <cdr:nvGrpSpPr>
        <cdr:cNvPr id="32" name="Группа 31"/>
        <cdr:cNvGrpSpPr/>
      </cdr:nvGrpSpPr>
      <cdr:grpSpPr>
        <a:xfrm xmlns:a="http://schemas.openxmlformats.org/drawingml/2006/main">
          <a:off x="504060" y="2859294"/>
          <a:ext cx="1443612" cy="452516"/>
          <a:chOff x="-7207882" y="-1145828"/>
          <a:chExt cx="2013167" cy="371632"/>
        </a:xfrm>
      </cdr:grpSpPr>
      <cdr:sp macro="" textlink="">
        <cdr:nvSpPr>
          <cdr:cNvPr id="34" name="Скругленный прямоугольник 4"/>
          <cdr:cNvSpPr/>
        </cdr:nvSpPr>
        <cdr:spPr>
          <a:xfrm xmlns:a="http://schemas.openxmlformats.org/drawingml/2006/main">
            <a:off x="-7207882" y="-1145828"/>
            <a:ext cx="2013167" cy="37163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Продажа имущества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0,2 (0,6%)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0.32174</cdr:x>
      <cdr:y>0.14278</cdr:y>
    </cdr:from>
    <cdr:to>
      <cdr:x>0.35652</cdr:x>
      <cdr:y>0.24944</cdr:y>
    </cdr:to>
    <cdr:cxnSp macro="">
      <cdr:nvCxnSpPr>
        <cdr:cNvPr id="36" name="Прямая соединительная линия 35"/>
        <cdr:cNvCxnSpPr/>
      </cdr:nvCxnSpPr>
      <cdr:spPr>
        <a:xfrm xmlns:a="http://schemas.openxmlformats.org/drawingml/2006/main" flipH="1" flipV="1">
          <a:off x="2664304" y="771098"/>
          <a:ext cx="288024" cy="5760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0.05692</cdr:x>
      <cdr:y>0.0144</cdr:y>
    </cdr:from>
    <cdr:to>
      <cdr:x>0.05692</cdr:x>
      <cdr:y>0.0144</cdr:y>
    </cdr:to>
    <cdr:grpSp>
      <cdr:nvGrpSpPr>
        <cdr:cNvPr id="40" name="Группа 39"/>
        <cdr:cNvGrpSpPr/>
      </cdr:nvGrpSpPr>
      <cdr:grpSpPr>
        <a:xfrm xmlns:a="http://schemas.openxmlformats.org/drawingml/2006/main">
          <a:off x="471350" y="77769"/>
          <a:ext cx="0" cy="0"/>
          <a:chOff x="471350" y="77769"/>
          <a:chExt cx="0" cy="0"/>
        </a:xfrm>
      </cdr:grpSpPr>
    </cdr:grpSp>
  </cdr:relSizeAnchor>
  <cdr:relSizeAnchor xmlns:cdr="http://schemas.openxmlformats.org/drawingml/2006/chartDrawing">
    <cdr:from>
      <cdr:x>0.01739</cdr:x>
      <cdr:y>0.38278</cdr:y>
    </cdr:from>
    <cdr:to>
      <cdr:x>0.18638</cdr:x>
      <cdr:y>0.44731</cdr:y>
    </cdr:to>
    <cdr:grpSp>
      <cdr:nvGrpSpPr>
        <cdr:cNvPr id="44" name="Группа 43"/>
        <cdr:cNvGrpSpPr/>
      </cdr:nvGrpSpPr>
      <cdr:grpSpPr>
        <a:xfrm xmlns:a="http://schemas.openxmlformats.org/drawingml/2006/main">
          <a:off x="144005" y="2067242"/>
          <a:ext cx="1399393" cy="348500"/>
          <a:chOff x="-19134675" y="-7042607"/>
          <a:chExt cx="1653829" cy="371632"/>
        </a:xfrm>
      </cdr:grpSpPr>
      <cdr:sp macro="" textlink="">
        <cdr:nvSpPr>
          <cdr:cNvPr id="46" name="Скругленный прямоугольник 4"/>
          <cdr:cNvSpPr/>
        </cdr:nvSpPr>
        <cdr:spPr>
          <a:xfrm xmlns:a="http://schemas.openxmlformats.org/drawingml/2006/main">
            <a:off x="-19134675" y="-7042607"/>
            <a:ext cx="1653829" cy="37163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3,9(11,1%)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0.26957</cdr:x>
      <cdr:y>0.69456</cdr:y>
    </cdr:from>
    <cdr:to>
      <cdr:x>0.32304</cdr:x>
      <cdr:y>0.83611</cdr:y>
    </cdr:to>
    <cdr:cxnSp macro="">
      <cdr:nvCxnSpPr>
        <cdr:cNvPr id="49" name="Прямая соединительная линия 48"/>
        <cdr:cNvCxnSpPr/>
      </cdr:nvCxnSpPr>
      <cdr:spPr>
        <a:xfrm xmlns:a="http://schemas.openxmlformats.org/drawingml/2006/main" flipH="1">
          <a:off x="2232248" y="3751061"/>
          <a:ext cx="442856" cy="7644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0.73043</cdr:x>
      <cdr:y>0.79524</cdr:y>
    </cdr:from>
    <cdr:to>
      <cdr:x>0.93043</cdr:x>
      <cdr:y>0.94192</cdr:y>
    </cdr:to>
    <cdr:grpSp>
      <cdr:nvGrpSpPr>
        <cdr:cNvPr id="57" name="Группа 56"/>
        <cdr:cNvGrpSpPr/>
      </cdr:nvGrpSpPr>
      <cdr:grpSpPr>
        <a:xfrm xmlns:a="http://schemas.openxmlformats.org/drawingml/2006/main">
          <a:off x="6048632" y="4294773"/>
          <a:ext cx="1656184" cy="792160"/>
          <a:chOff x="9097837" y="943927"/>
          <a:chExt cx="2270804" cy="580054"/>
        </a:xfrm>
      </cdr:grpSpPr>
      <cdr:sp macro="" textlink="">
        <cdr:nvSpPr>
          <cdr:cNvPr id="59" name="Скругленный прямоугольник 4"/>
          <cdr:cNvSpPr/>
        </cdr:nvSpPr>
        <cdr:spPr>
          <a:xfrm xmlns:a="http://schemas.openxmlformats.org/drawingml/2006/main">
            <a:off x="9097837" y="943927"/>
            <a:ext cx="2270804" cy="58005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17,9 (51,1%)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0.14783</cdr:x>
      <cdr:y>0.42278</cdr:y>
    </cdr:from>
    <cdr:to>
      <cdr:x>0.27826</cdr:x>
      <cdr:y>0.44944</cdr:y>
    </cdr:to>
    <cdr:cxnSp macro="">
      <cdr:nvCxnSpPr>
        <cdr:cNvPr id="60" name="Прямая соединительная линия 59"/>
        <cdr:cNvCxnSpPr/>
      </cdr:nvCxnSpPr>
      <cdr:spPr>
        <a:xfrm xmlns:a="http://schemas.openxmlformats.org/drawingml/2006/main" flipH="1" flipV="1">
          <a:off x="1224136" y="2283254"/>
          <a:ext cx="1080120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0.04348</cdr:x>
      <cdr:y>0.16944</cdr:y>
    </cdr:from>
    <cdr:to>
      <cdr:x>0.24602</cdr:x>
      <cdr:y>0.26634</cdr:y>
    </cdr:to>
    <cdr:grpSp>
      <cdr:nvGrpSpPr>
        <cdr:cNvPr id="64" name="Группа 63"/>
        <cdr:cNvGrpSpPr/>
      </cdr:nvGrpSpPr>
      <cdr:grpSpPr>
        <a:xfrm xmlns:a="http://schemas.openxmlformats.org/drawingml/2006/main">
          <a:off x="360054" y="915078"/>
          <a:ext cx="1677218" cy="523318"/>
          <a:chOff x="-710853" y="421511"/>
          <a:chExt cx="1873997" cy="506770"/>
        </a:xfrm>
      </cdr:grpSpPr>
      <cdr:sp macro="" textlink="">
        <cdr:nvSpPr>
          <cdr:cNvPr id="66" name="Скругленный прямоугольник 4"/>
          <cdr:cNvSpPr/>
        </cdr:nvSpPr>
        <cdr:spPr>
          <a:xfrm xmlns:a="http://schemas.openxmlformats.org/drawingml/2006/main">
            <a:off x="-710853" y="421511"/>
            <a:ext cx="1873997" cy="50677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Прочие поступления от имущества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0,9 (2,6%)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0.2</cdr:x>
      <cdr:y>0.56944</cdr:y>
    </cdr:from>
    <cdr:to>
      <cdr:x>0.28696</cdr:x>
      <cdr:y>0.58278</cdr:y>
    </cdr:to>
    <cdr:cxnSp macro="">
      <cdr:nvCxnSpPr>
        <cdr:cNvPr id="67" name="Прямая соединительная линия 66"/>
        <cdr:cNvCxnSpPr/>
      </cdr:nvCxnSpPr>
      <cdr:spPr>
        <a:xfrm xmlns:a="http://schemas.openxmlformats.org/drawingml/2006/main" flipH="1">
          <a:off x="1656184" y="3075342"/>
          <a:ext cx="720132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0.22609</cdr:x>
      <cdr:y>0</cdr:y>
    </cdr:from>
    <cdr:to>
      <cdr:x>0.40364</cdr:x>
      <cdr:y>0.15873</cdr:y>
    </cdr:to>
    <cdr:grpSp>
      <cdr:nvGrpSpPr>
        <cdr:cNvPr id="70" name="Группа 69"/>
        <cdr:cNvGrpSpPr/>
      </cdr:nvGrpSpPr>
      <cdr:grpSpPr>
        <a:xfrm xmlns:a="http://schemas.openxmlformats.org/drawingml/2006/main">
          <a:off x="1872233" y="0"/>
          <a:ext cx="1470278" cy="857237"/>
          <a:chOff x="1433735" y="-3154175"/>
          <a:chExt cx="1995134" cy="683176"/>
        </a:xfrm>
      </cdr:grpSpPr>
      <cdr:sp macro="" textlink="">
        <cdr:nvSpPr>
          <cdr:cNvPr id="72" name="Скругленный прямоугольник 4"/>
          <cdr:cNvSpPr/>
        </cdr:nvSpPr>
        <cdr:spPr>
          <a:xfrm xmlns:a="http://schemas.openxmlformats.org/drawingml/2006/main">
            <a:off x="1433735" y="-3154175"/>
            <a:ext cx="1995134" cy="683176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49530" tIns="49530" rIns="49530" bIns="4953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Прочие неналоговые доходы         </a:t>
            </a:r>
          </a:p>
          <a:p xmlns:a="http://schemas.openxmlformats.org/drawingml/2006/main"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1,8 (5,1%)</a:t>
            </a:r>
          </a:p>
        </cdr:txBody>
      </cdr:sp>
    </cdr:grpSp>
  </cdr:relSizeAnchor>
  <cdr:relSizeAnchor xmlns:cdr="http://schemas.openxmlformats.org/drawingml/2006/chartDrawing">
    <cdr:from>
      <cdr:x>0.2</cdr:x>
      <cdr:y>0.23611</cdr:y>
    </cdr:from>
    <cdr:to>
      <cdr:x>0.32007</cdr:x>
      <cdr:y>0.31113</cdr:y>
    </cdr:to>
    <cdr:cxnSp macro="">
      <cdr:nvCxnSpPr>
        <cdr:cNvPr id="73" name="Прямая соединительная линия 72"/>
        <cdr:cNvCxnSpPr/>
      </cdr:nvCxnSpPr>
      <cdr:spPr>
        <a:xfrm xmlns:a="http://schemas.openxmlformats.org/drawingml/2006/main" flipH="1" flipV="1">
          <a:off x="1656184" y="1275142"/>
          <a:ext cx="994290" cy="4051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0.41653</cdr:x>
      <cdr:y>0.34956</cdr:y>
    </cdr:from>
    <cdr:to>
      <cdr:x>0.58347</cdr:x>
      <cdr:y>0.65838</cdr:y>
    </cdr:to>
    <cdr:sp macro="" textlink="">
      <cdr:nvSpPr>
        <cdr:cNvPr id="76" name="TextBox 75"/>
        <cdr:cNvSpPr txBox="1"/>
      </cdr:nvSpPr>
      <cdr:spPr>
        <a:xfrm xmlns:a="http://schemas.openxmlformats.org/drawingml/2006/main">
          <a:off x="3539255" y="2013090"/>
          <a:ext cx="1418456" cy="177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0.38828</cdr:x>
      <cdr:y>0.4127</cdr:y>
    </cdr:from>
    <cdr:to>
      <cdr:x>0.61706</cdr:x>
      <cdr:y>0.634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1732494" y="1872208"/>
          <a:ext cx="1020774" cy="1003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Неналоговые 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35,0 млн.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0.58261</cdr:x>
      <cdr:y>0.11611</cdr:y>
    </cdr:from>
    <cdr:to>
      <cdr:x>0.70038</cdr:x>
      <cdr:y>0.18278</cdr:y>
    </cdr:to>
    <cdr:cxnSp macro="">
      <cdr:nvCxnSpPr>
        <cdr:cNvPr id="50" name="Прямая соединительная линия 49"/>
        <cdr:cNvCxnSpPr/>
      </cdr:nvCxnSpPr>
      <cdr:spPr>
        <a:xfrm xmlns:a="http://schemas.openxmlformats.org/drawingml/2006/main" flipH="1">
          <a:off x="4824536" y="627070"/>
          <a:ext cx="975256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0.65217</cdr:x>
      <cdr:y>0.74278</cdr:y>
    </cdr:from>
    <cdr:to>
      <cdr:x>0.74783</cdr:x>
      <cdr:y>0.84944</cdr:y>
    </cdr:to>
    <cdr:cxnSp macro="">
      <cdr:nvCxnSpPr>
        <cdr:cNvPr id="51" name="Прямая соединительная линия 50"/>
        <cdr:cNvCxnSpPr/>
      </cdr:nvCxnSpPr>
      <cdr:spPr>
        <a:xfrm xmlns:a="http://schemas.openxmlformats.org/drawingml/2006/main" flipH="1" flipV="1">
          <a:off x="5400600" y="4011447"/>
          <a:ext cx="792088" cy="5760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0.29752</cdr:x>
      <cdr:y>0.32113</cdr:y>
    </cdr:from>
    <cdr:to>
      <cdr:x>0.40247</cdr:x>
      <cdr:y>0.47991</cdr:y>
    </cdr:to>
    <cdr:sp macro="" textlink="">
      <cdr:nvSpPr>
        <cdr:cNvPr id="78" name="TextBox 77"/>
        <cdr:cNvSpPr txBox="1"/>
      </cdr:nvSpPr>
      <cdr:spPr>
        <a:xfrm xmlns:a="http://schemas.openxmlformats.org/drawingml/2006/main">
          <a:off x="2592288" y="18493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0.33884</cdr:x>
      <cdr:y>0.38365</cdr:y>
    </cdr:from>
    <cdr:to>
      <cdr:x>0.44379</cdr:x>
      <cdr:y>0.54243</cdr:y>
    </cdr:to>
    <cdr:sp macro="" textlink="">
      <cdr:nvSpPr>
        <cdr:cNvPr id="79" name="TextBox 78"/>
        <cdr:cNvSpPr txBox="1"/>
      </cdr:nvSpPr>
      <cdr:spPr>
        <a:xfrm xmlns:a="http://schemas.openxmlformats.org/drawingml/2006/main">
          <a:off x="2952328" y="22094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0.8424</cdr:x>
      <cdr:y>0.02939</cdr:y>
    </cdr:from>
    <cdr:to>
      <cdr:x>0.8424</cdr:x>
      <cdr:y>0.02939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7378430" y="161819"/>
          <a:ext cx="0" cy="0"/>
          <a:chOff x="7378430" y="161819"/>
          <a:chExt cx="0" cy="0"/>
        </a:xfrm>
      </cdr:grpSpPr>
    </cdr:grpSp>
  </cdr:relSizeAnchor>
  <cdr:relSizeAnchor xmlns:cdr="http://schemas.openxmlformats.org/drawingml/2006/chartDrawing">
    <cdr:from>
      <cdr:x>0.8339</cdr:x>
      <cdr:y>0.97347</cdr:y>
    </cdr:from>
    <cdr:to>
      <cdr:x>0.8339</cdr:x>
      <cdr:y>0.97347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7303980" y="5359845"/>
          <a:ext cx="0" cy="0"/>
          <a:chOff x="7303980" y="5359845"/>
          <a:chExt cx="0" cy="0"/>
        </a:xfrm>
      </cdr:grpSpPr>
    </cdr:grpSp>
  </cdr:relSizeAnchor>
  <cdr:relSizeAnchor xmlns:cdr="http://schemas.openxmlformats.org/drawingml/2006/chartDrawing">
    <cdr:from>
      <cdr:x>0.03576</cdr:x>
      <cdr:y>0.4634</cdr:y>
    </cdr:from>
    <cdr:to>
      <cdr:x>0.03576</cdr:x>
      <cdr:y>0.4634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313215" y="2551442"/>
          <a:ext cx="0" cy="0"/>
          <a:chOff x="313215" y="2551442"/>
          <a:chExt cx="0" cy="0"/>
        </a:xfrm>
      </cdr:grpSpPr>
    </cdr:grpSp>
  </cdr:relSizeAnchor>
  <cdr:relSizeAnchor xmlns:cdr="http://schemas.openxmlformats.org/drawingml/2006/chartDrawing">
    <cdr:from>
      <cdr:x>0.5678</cdr:x>
      <cdr:y>0.79994</cdr:y>
    </cdr:from>
    <cdr:to>
      <cdr:x>0.62712</cdr:x>
      <cdr:y>0.84996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824536" y="460680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0.55932</cdr:x>
      <cdr:y>0.81244</cdr:y>
    </cdr:from>
    <cdr:to>
      <cdr:x>0.61864</cdr:x>
      <cdr:y>0.87496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752528" y="467881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0.54099</cdr:x>
      <cdr:y>0.76243</cdr:y>
    </cdr:from>
    <cdr:to>
      <cdr:x>0.64861</cdr:x>
      <cdr:y>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596783" y="4390778"/>
          <a:ext cx="91440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0.39214</cdr:x>
      <cdr:y>0.76912</cdr:y>
    </cdr:from>
    <cdr:to>
      <cdr:x>0.49976</cdr:x>
      <cdr:y>0.9529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3332007" y="4429290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0.26271</cdr:x>
      <cdr:y>0.5272</cdr:y>
    </cdr:from>
    <cdr:to>
      <cdr:x>0.37033</cdr:x>
      <cdr:y>0.68598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2232247" y="3036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0.04235</cdr:x>
      <cdr:y>0.55819</cdr:y>
    </cdr:from>
    <cdr:to>
      <cdr:x>0.04235</cdr:x>
      <cdr:y>0.55819</cdr:y>
    </cdr:to>
    <cdr:grpSp>
      <cdr:nvGrpSpPr>
        <cdr:cNvPr id="57" name="Группа 56"/>
        <cdr:cNvGrpSpPr/>
      </cdr:nvGrpSpPr>
      <cdr:grpSpPr>
        <a:xfrm xmlns:a="http://schemas.openxmlformats.org/drawingml/2006/main">
          <a:off x="370936" y="3073348"/>
          <a:ext cx="0" cy="0"/>
          <a:chOff x="370936" y="3073348"/>
          <a:chExt cx="0" cy="0"/>
        </a:xfrm>
      </cdr:grpSpPr>
    </cdr:grpSp>
  </cdr:relSizeAnchor>
  <cdr:relSizeAnchor xmlns:cdr="http://schemas.openxmlformats.org/drawingml/2006/chartDrawing">
    <cdr:from>
      <cdr:x>0.18261</cdr:x>
      <cdr:y>0.10841</cdr:y>
    </cdr:from>
    <cdr:to>
      <cdr:x>0.18261</cdr:x>
      <cdr:y>0.10841</cdr:y>
    </cdr:to>
    <cdr:grpSp>
      <cdr:nvGrpSpPr>
        <cdr:cNvPr id="64" name="Группа 63"/>
        <cdr:cNvGrpSpPr/>
      </cdr:nvGrpSpPr>
      <cdr:grpSpPr>
        <a:xfrm xmlns:a="http://schemas.openxmlformats.org/drawingml/2006/main">
          <a:off x="1599448" y="596896"/>
          <a:ext cx="0" cy="0"/>
          <a:chOff x="1599448" y="596896"/>
          <a:chExt cx="0" cy="0"/>
        </a:xfrm>
      </cdr:grpSpPr>
    </cdr:grpSp>
  </cdr:relSizeAnchor>
  <cdr:relSizeAnchor xmlns:cdr="http://schemas.openxmlformats.org/drawingml/2006/chartDrawing">
    <cdr:from>
      <cdr:x>0.41653</cdr:x>
      <cdr:y>0.34956</cdr:y>
    </cdr:from>
    <cdr:to>
      <cdr:x>0.58347</cdr:x>
      <cdr:y>0.65838</cdr:y>
    </cdr:to>
    <cdr:sp macro="" textlink="">
      <cdr:nvSpPr>
        <cdr:cNvPr id="76" name="TextBox 75"/>
        <cdr:cNvSpPr txBox="1"/>
      </cdr:nvSpPr>
      <cdr:spPr>
        <a:xfrm xmlns:a="http://schemas.openxmlformats.org/drawingml/2006/main">
          <a:off x="3539255" y="2013090"/>
          <a:ext cx="1418456" cy="177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0.21816</cdr:x>
      <cdr:y>0.41662</cdr:y>
    </cdr:from>
    <cdr:to>
      <cdr:x>0.45472</cdr:x>
      <cdr:y>0.58338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1895134" y="2293874"/>
          <a:ext cx="2054952" cy="918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п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оступления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1 686,1 млн.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0.25424</cdr:x>
      <cdr:y>0.41466</cdr:y>
    </cdr:from>
    <cdr:to>
      <cdr:x>0.38728</cdr:x>
      <cdr:y>0.61095</cdr:y>
    </cdr:to>
    <cdr:sp macro="" textlink="">
      <cdr:nvSpPr>
        <cdr:cNvPr id="86" name="TextBox 85"/>
        <cdr:cNvSpPr txBox="1"/>
      </cdr:nvSpPr>
      <cdr:spPr>
        <a:xfrm xmlns:a="http://schemas.openxmlformats.org/drawingml/2006/main">
          <a:off x="2160239" y="2388018"/>
          <a:ext cx="113042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0.6326</cdr:x>
      <cdr:y>0</cdr:y>
    </cdr:from>
    <cdr:to>
      <cdr:x>0.6326</cdr:x>
      <cdr:y>0</cdr:y>
    </cdr:to>
    <cdr:grpSp>
      <cdr:nvGrpSpPr>
        <cdr:cNvPr id="114" name="Группа 113"/>
        <cdr:cNvGrpSpPr/>
      </cdr:nvGrpSpPr>
      <cdr:grpSpPr>
        <a:xfrm xmlns:a="http://schemas.openxmlformats.org/drawingml/2006/main">
          <a:off x="5540830" y="0"/>
          <a:ext cx="0" cy="0"/>
          <a:chOff x="5540830" y="0"/>
          <a:chExt cx="0" cy="0"/>
        </a:xfrm>
      </cdr:grpSpPr>
    </cdr:grpSp>
  </cdr:relSizeAnchor>
  <cdr:relSizeAnchor xmlns:cdr="http://schemas.openxmlformats.org/drawingml/2006/chartDrawing">
    <cdr:from>
      <cdr:x>0.06435</cdr:x>
      <cdr:y>0.6126</cdr:y>
    </cdr:from>
    <cdr:to>
      <cdr:x>0.06435</cdr:x>
      <cdr:y>0.6126</cdr:y>
    </cdr:to>
    <cdr:grpSp>
      <cdr:nvGrpSpPr>
        <cdr:cNvPr id="126" name="Группа 125"/>
        <cdr:cNvGrpSpPr/>
      </cdr:nvGrpSpPr>
      <cdr:grpSpPr>
        <a:xfrm xmlns:a="http://schemas.openxmlformats.org/drawingml/2006/main">
          <a:off x="563630" y="3372925"/>
          <a:ext cx="0" cy="0"/>
          <a:chOff x="563630" y="3372925"/>
          <a:chExt cx="0" cy="0"/>
        </a:xfrm>
      </cdr:grpSpPr>
    </cdr:grpSp>
  </cdr:relSizeAnchor>
  <cdr:relSizeAnchor xmlns:cdr="http://schemas.openxmlformats.org/drawingml/2006/chartDrawing">
    <cdr:from>
      <cdr:x>0.63901</cdr:x>
      <cdr:y>0.1366</cdr:y>
    </cdr:from>
    <cdr:to>
      <cdr:x>0.87867</cdr:x>
      <cdr:y>0.19617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550973" y="752107"/>
          <a:ext cx="2081875" cy="32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341,9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0.36619</cdr:y>
    </cdr:from>
    <cdr:to>
      <cdr:x>0.94521</cdr:x>
      <cdr:y>0.41197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544616" y="2016224"/>
          <a:ext cx="2666244" cy="252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45,2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0.45422</cdr:y>
    </cdr:from>
    <cdr:to>
      <cdr:x>0.9367</cdr:x>
      <cdr:y>0.54577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544616" y="2500925"/>
          <a:ext cx="2592288" cy="50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возврата целевых средств 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прошлых лет 2,3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0.56237</cdr:y>
    </cdr:from>
    <cdr:to>
      <cdr:x>0.9367</cdr:x>
      <cdr:y>0.68007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5544616" y="3096344"/>
          <a:ext cx="25922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негосударственных организаций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1,6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0.70623</cdr:y>
    </cdr:from>
    <cdr:to>
      <cdr:x>0.97814</cdr:x>
      <cdr:y>0.82393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544616" y="3888432"/>
          <a:ext cx="2952328" cy="6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Возврат остатков целевых межбюджетных</a:t>
          </a:r>
        </a:p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рансфертов прошлых лет  - 10,2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0.61414</cdr:x>
      <cdr:y>0.14603</cdr:y>
    </cdr:from>
    <cdr:to>
      <cdr:x>0.63478</cdr:x>
      <cdr:y>0.18237</cdr:y>
    </cdr:to>
    <cdr:sp macro="" textlink="">
      <cdr:nvSpPr>
        <cdr:cNvPr id="24" name="Овал 23"/>
        <cdr:cNvSpPr/>
      </cdr:nvSpPr>
      <cdr:spPr>
        <a:xfrm xmlns:a="http://schemas.openxmlformats.org/drawingml/2006/main">
          <a:off x="5334949" y="804055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99CC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0.61414</cdr:x>
      <cdr:y>0.22233</cdr:y>
    </cdr:from>
    <cdr:to>
      <cdr:x>0.63478</cdr:x>
      <cdr:y>0.25867</cdr:y>
    </cdr:to>
    <cdr:sp macro="" textlink="">
      <cdr:nvSpPr>
        <cdr:cNvPr id="25" name="Овал 24"/>
        <cdr:cNvSpPr/>
      </cdr:nvSpPr>
      <cdr:spPr>
        <a:xfrm xmlns:a="http://schemas.openxmlformats.org/drawingml/2006/main">
          <a:off x="5334949" y="1224136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0.3008</cdr:y>
    </cdr:from>
    <cdr:to>
      <cdr:x>0.63405</cdr:x>
      <cdr:y>0.33714</cdr:y>
    </cdr:to>
    <cdr:sp macro="" textlink="">
      <cdr:nvSpPr>
        <cdr:cNvPr id="26" name="Овал 25"/>
        <cdr:cNvSpPr/>
      </cdr:nvSpPr>
      <cdr:spPr>
        <a:xfrm xmlns:a="http://schemas.openxmlformats.org/drawingml/2006/main">
          <a:off x="5328592" y="1656184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CFCDF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0.37927</cdr:y>
    </cdr:from>
    <cdr:to>
      <cdr:x>0.63405</cdr:x>
      <cdr:y>0.41561</cdr:y>
    </cdr:to>
    <cdr:sp macro="" textlink="">
      <cdr:nvSpPr>
        <cdr:cNvPr id="27" name="Овал 26"/>
        <cdr:cNvSpPr/>
      </cdr:nvSpPr>
      <cdr:spPr>
        <a:xfrm xmlns:a="http://schemas.openxmlformats.org/drawingml/2006/main">
          <a:off x="5328592" y="2088232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0.46088</cdr:y>
    </cdr:from>
    <cdr:to>
      <cdr:x>0.63405</cdr:x>
      <cdr:y>0.49722</cdr:y>
    </cdr:to>
    <cdr:sp macro="" textlink="">
      <cdr:nvSpPr>
        <cdr:cNvPr id="28" name="Овал 27"/>
        <cdr:cNvSpPr/>
      </cdr:nvSpPr>
      <cdr:spPr>
        <a:xfrm xmlns:a="http://schemas.openxmlformats.org/drawingml/2006/main">
          <a:off x="5328592" y="2537576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0.57544</cdr:y>
    </cdr:from>
    <cdr:to>
      <cdr:x>0.63405</cdr:x>
      <cdr:y>0.61178</cdr:y>
    </cdr:to>
    <cdr:sp macro="" textlink="">
      <cdr:nvSpPr>
        <cdr:cNvPr id="32" name="Овал 31"/>
        <cdr:cNvSpPr/>
      </cdr:nvSpPr>
      <cdr:spPr>
        <a:xfrm xmlns:a="http://schemas.openxmlformats.org/drawingml/2006/main">
          <a:off x="5328592" y="3168352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2118D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0.61341</cdr:x>
      <cdr:y>0.71931</cdr:y>
    </cdr:from>
    <cdr:to>
      <cdr:x>0.63405</cdr:x>
      <cdr:y>0.75565</cdr:y>
    </cdr:to>
    <cdr:sp macro="" textlink="">
      <cdr:nvSpPr>
        <cdr:cNvPr id="33" name="Овал 32"/>
        <cdr:cNvSpPr/>
      </cdr:nvSpPr>
      <cdr:spPr>
        <a:xfrm xmlns:a="http://schemas.openxmlformats.org/drawingml/2006/main">
          <a:off x="5328592" y="3960440"/>
          <a:ext cx="179295" cy="20008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0.63828</cdr:x>
      <cdr:y>0.20925</cdr:y>
    </cdr:from>
    <cdr:to>
      <cdr:x>0.87794</cdr:x>
      <cdr:y>0.26883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5544616" y="1152128"/>
          <a:ext cx="2081875" cy="32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526,8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0.63828</cdr:x>
      <cdr:y>0.28772</cdr:y>
    </cdr:from>
    <cdr:to>
      <cdr:x>0.87794</cdr:x>
      <cdr:y>0.3473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5544616" y="1584176"/>
          <a:ext cx="2081875" cy="32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778,1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0.61659</cdr:x>
      <cdr:y>0.83701</cdr:y>
    </cdr:from>
    <cdr:to>
      <cdr:x>0.63723</cdr:x>
      <cdr:y>0.87335</cdr:y>
    </cdr:to>
    <cdr:sp macro="" textlink="">
      <cdr:nvSpPr>
        <cdr:cNvPr id="36" name="Овал 35"/>
        <cdr:cNvSpPr/>
      </cdr:nvSpPr>
      <cdr:spPr>
        <a:xfrm xmlns:a="http://schemas.openxmlformats.org/drawingml/2006/main">
          <a:off x="5400600" y="4608512"/>
          <a:ext cx="180782" cy="20008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0.6423</cdr:x>
      <cdr:y>0.81085</cdr:y>
    </cdr:from>
    <cdr:to>
      <cdr:x>0.98216</cdr:x>
      <cdr:y>0.92855</cdr:y>
    </cdr:to>
    <cdr:sp macro="" textlink="">
      <cdr:nvSpPr>
        <cdr:cNvPr id="37" name="TextBox 1"/>
        <cdr:cNvSpPr txBox="1"/>
      </cdr:nvSpPr>
      <cdr:spPr>
        <a:xfrm xmlns:a="http://schemas.openxmlformats.org/drawingml/2006/main">
          <a:off x="5625826" y="4464496"/>
          <a:ext cx="2976772" cy="6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</a:t>
          </a:r>
        </a:p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0,4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0.42731</cdr:x>
      <cdr:y>0.05736</cdr:y>
    </cdr:from>
    <cdr:to>
      <cdr:x>0.47502</cdr:x>
      <cdr:y>0.09716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3809723" y="340677"/>
          <a:ext cx="425347" cy="236334"/>
        </a:xfrm>
        <a:prstGeom xmlns:a="http://schemas.openxmlformats.org/drawingml/2006/main" prst="line">
          <a:avLst/>
        </a:prstGeom>
        <a:ln xmlns:a="http://schemas.openxmlformats.org/drawingml/2006/main" cap="rnd">
          <a:head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0.24962</cdr:x>
      <cdr:y>0.12845</cdr:y>
    </cdr:from>
    <cdr:to>
      <cdr:x>0.38692</cdr:x>
      <cdr:y>0.16648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225547" y="762866"/>
          <a:ext cx="1224136" cy="2258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0.19309</cdr:x>
      <cdr:y>0.56452</cdr:y>
    </cdr:from>
    <cdr:to>
      <cdr:x>0.28124</cdr:x>
      <cdr:y>0.56452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1721491" y="3352712"/>
          <a:ext cx="78592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0.27385</cdr:x>
      <cdr:y>0.27017</cdr:y>
    </cdr:from>
    <cdr:to>
      <cdr:x>0.32231</cdr:x>
      <cdr:y>0.28566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2441571" y="1604556"/>
          <a:ext cx="432048" cy="919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0.21732</cdr:x>
      <cdr:y>0.77064</cdr:y>
    </cdr:from>
    <cdr:to>
      <cdr:x>0.34723</cdr:x>
      <cdr:y>0.79489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1937515" y="4576848"/>
          <a:ext cx="1158270" cy="1440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0.29808</cdr:x>
      <cdr:y>0.79489</cdr:y>
    </cdr:from>
    <cdr:to>
      <cdr:x>0.36269</cdr:x>
      <cdr:y>0.87976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V="1">
          <a:off x="2657595" y="4720864"/>
          <a:ext cx="576064" cy="5040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0.6542</cdr:x>
      <cdr:y>0.07375</cdr:y>
    </cdr:from>
    <cdr:to>
      <cdr:x>0.79883</cdr:x>
      <cdr:y>0.11647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V="1">
          <a:off x="5832648" y="406170"/>
          <a:ext cx="1289443" cy="235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0.76652</cdr:x>
      <cdr:y>0.24928</cdr:y>
    </cdr:from>
    <cdr:to>
      <cdr:x>0.86344</cdr:x>
      <cdr:y>0.28297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V="1">
          <a:off x="6834059" y="1480504"/>
          <a:ext cx="864096" cy="2000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0.7564</cdr:x>
      <cdr:y>0.16648</cdr:y>
    </cdr:from>
    <cdr:to>
      <cdr:x>0.85343</cdr:x>
      <cdr:y>0.21966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V="1">
          <a:off x="6743843" y="988749"/>
          <a:ext cx="865082" cy="3158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0.74229</cdr:x>
      <cdr:y>0.78277</cdr:y>
    </cdr:from>
    <cdr:to>
      <cdr:x>0.85915</cdr:x>
      <cdr:y>0.82207</cdr:y>
    </cdr:to>
    <cdr:cxnSp macro="">
      <cdr:nvCxnSpPr>
        <cdr:cNvPr id="35" name="Прямая соединительная линия 34"/>
        <cdr:cNvCxnSpPr/>
      </cdr:nvCxnSpPr>
      <cdr:spPr>
        <a:xfrm xmlns:a="http://schemas.openxmlformats.org/drawingml/2006/main">
          <a:off x="6618035" y="4648856"/>
          <a:ext cx="1041849" cy="2334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0.51476</cdr:x>
      <cdr:y>0.04524</cdr:y>
    </cdr:from>
    <cdr:to>
      <cdr:x>0.54038</cdr:x>
      <cdr:y>0.09167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 flipV="1">
          <a:off x="4589403" y="268669"/>
          <a:ext cx="228432" cy="2757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0.24424</cdr:y>
    </cdr:from>
    <cdr:to>
      <cdr:x>0.28193</cdr:x>
      <cdr:y>0.2961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0" y="1450558"/>
          <a:ext cx="2513578" cy="307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- 0,02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0.16078</cdr:x>
      <cdr:y>0.28566</cdr:y>
    </cdr:from>
    <cdr:to>
      <cdr:x>0.31424</cdr:x>
      <cdr:y>0.37053</cdr:y>
    </cdr:to>
    <cdr:cxnSp macro="">
      <cdr:nvCxnSpPr>
        <cdr:cNvPr id="38" name="Прямая соединительная линия 37"/>
        <cdr:cNvCxnSpPr/>
      </cdr:nvCxnSpPr>
      <cdr:spPr>
        <a:xfrm xmlns:a="http://schemas.openxmlformats.org/drawingml/2006/main" flipV="1">
          <a:off x="1433459" y="1696528"/>
          <a:ext cx="1368152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096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7C6B64F-7752-4C35-88A7-089A40872067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096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9036F46-3FA5-40FC-894C-EBE5EDF01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96" y="1"/>
            <a:ext cx="292009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71EE8D4-6C4E-4022-8D2C-34CC08A5BC57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0775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225"/>
            <a:ext cx="5389241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96" y="9370869"/>
            <a:ext cx="292009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algn="r" defTabSz="906641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E357544-71F1-40EC-BF74-3E2282E2D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85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5E8665-98A6-480A-BF49-6A7EB576D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33913"/>
      </p:ext>
    </p:extLst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3359-43E1-43F9-BE27-E273426A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11690"/>
      </p:ext>
    </p:extLst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656F-68D0-4CD4-96F9-426B4DEAA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69040"/>
      </p:ext>
    </p:extLst>
  </p:cSld>
  <p:clrMapOvr>
    <a:masterClrMapping/>
  </p:clrMapOvr>
  <p:transition spd="slow" advClick="0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5FA0-0690-458C-AF35-3A0D4853A9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2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3677-09C8-49D7-9E01-AB9C8F91AF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5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DD35-1F22-4577-A0E8-A98168209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C579-A7F6-4EEF-B7EE-6D16C17436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7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375-C46E-485C-8AA5-0447E18F2F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B8B-FBCA-49EB-B80F-F9012336D7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6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DFA4-B2A7-4844-9B76-13197123AD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12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BC8-2E35-4D88-BA02-326CCC83D4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0737E-6EC1-4D16-BA92-EB9207D6154B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5E711E-00C8-4138-8781-AE208CD21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7798"/>
      </p:ext>
    </p:extLst>
  </p:cSld>
  <p:clrMapOvr>
    <a:masterClrMapping/>
  </p:clrMapOvr>
  <p:transition spd="slow" advClick="0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530-DAC2-428A-BA98-8942BE71D0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29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B146-AEDC-4541-95F4-E2617E9E00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1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A24-B550-4FE3-9558-56FCD5E9FE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5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8466D-9173-41E9-B101-F461953C2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94521"/>
      </p:ext>
    </p:extLst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FAEBF9-C344-4877-9F4B-010AF2B583C2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8BFBBD-3D47-4DBC-A54C-93C97CFE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50791"/>
      </p:ext>
    </p:extLst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C998C3-2D5B-40AD-9A9B-CAA5C09E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25778"/>
      </p:ext>
    </p:extLst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9F66-B18E-44CA-951D-BE9E33886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94224"/>
      </p:ext>
    </p:extLst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B19E5-DF13-441E-8A19-A64678D9483C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11BEFA-3620-48FA-952D-2B7261C79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7893"/>
      </p:ext>
    </p:extLst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65CFB7-E77B-4DBD-BDD8-1FD1BF70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41877"/>
      </p:ext>
    </p:extLst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8DC388-20C3-4584-BF85-CB56F0896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70382"/>
      </p:ext>
    </p:extLst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2CC54E3-FB7F-4358-B5B4-98090F95C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83" r:id="rId6"/>
    <p:sldLayoutId id="2147485091" r:id="rId7"/>
    <p:sldLayoutId id="2147485092" r:id="rId8"/>
    <p:sldLayoutId id="2147485093" r:id="rId9"/>
    <p:sldLayoutId id="2147485084" r:id="rId10"/>
    <p:sldLayoutId id="2147485085" r:id="rId11"/>
  </p:sldLayoutIdLst>
  <p:transition spd="slow" advClick="0" advTm="3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B78894-5896-4CEA-8D31-4C9368103229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30.03.2026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7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gu.nnov.ru/" TargetMode="External"/><Relationship Id="rId7" Type="http://schemas.openxmlformats.org/officeDocument/2006/relationships/hyperlink" Target="http://budget.gov.ru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hyperlink" Target="http://zakupki.gov.ru/" TargetMode="Externa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09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1216" cy="91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412776"/>
            <a:ext cx="91440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11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4000" b="1" dirty="0">
              <a:solidFill>
                <a:srgbClr val="211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492896"/>
            <a:ext cx="8308153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bIns="0" anchor="b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Совета депутатов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Уренского </a:t>
            </a:r>
            <a:r>
              <a:rPr lang="ru-RU" sz="2400" b="1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округа от 22.05.2025 №814</a:t>
            </a:r>
            <a:endParaRPr lang="ru-RU" sz="2400" b="1" dirty="0">
              <a:ln w="1905"/>
              <a:solidFill>
                <a:srgbClr val="2118D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«Об исполнении бюджета Уренского муниципального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 за </a:t>
            </a:r>
            <a:r>
              <a:rPr lang="ru-RU" sz="2400" b="1" dirty="0" smtClean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n w="1905"/>
                <a:solidFill>
                  <a:srgbClr val="2118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год»</a:t>
            </a:r>
          </a:p>
        </p:txBody>
      </p:sp>
    </p:spTree>
    <p:extLst>
      <p:ext uri="{BB962C8B-B14F-4D97-AF65-F5344CB8AC3E}">
        <p14:creationId xmlns:p14="http://schemas.microsoft.com/office/powerpoint/2010/main" val="25236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683568" y="212936"/>
            <a:ext cx="8143932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9772" y="332656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 в расчете на 1 жителя, тыс.руб</a:t>
            </a:r>
            <a:endParaRPr lang="ru-RU" sz="1800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85347317"/>
              </p:ext>
            </p:extLst>
          </p:nvPr>
        </p:nvGraphicFramePr>
        <p:xfrm>
          <a:off x="683568" y="1628800"/>
          <a:ext cx="7672366" cy="424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6764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857224" y="142852"/>
            <a:ext cx="8143932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7804" y="34449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млн. рублей</a:t>
            </a:r>
            <a:endParaRPr lang="ru-RU" sz="20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97276395"/>
              </p:ext>
            </p:extLst>
          </p:nvPr>
        </p:nvGraphicFramePr>
        <p:xfrm>
          <a:off x="857224" y="1254022"/>
          <a:ext cx="7459192" cy="491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20831" y="6475412"/>
            <a:ext cx="354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0228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75856" y="422955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Фонд оплаты труда,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000" dirty="0"/>
          </a:p>
        </p:txBody>
      </p:sp>
      <p:graphicFrame>
        <p:nvGraphicFramePr>
          <p:cNvPr id="1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979621"/>
              </p:ext>
            </p:extLst>
          </p:nvPr>
        </p:nvGraphicFramePr>
        <p:xfrm>
          <a:off x="486500" y="1130841"/>
          <a:ext cx="81141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6786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75856" y="422955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2000" dirty="0"/>
          </a:p>
        </p:txBody>
      </p:sp>
      <p:graphicFrame>
        <p:nvGraphicFramePr>
          <p:cNvPr id="1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84697"/>
              </p:ext>
            </p:extLst>
          </p:nvPr>
        </p:nvGraphicFramePr>
        <p:xfrm>
          <a:off x="683568" y="1106272"/>
          <a:ext cx="8114164" cy="505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564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1703871"/>
              </p:ext>
            </p:extLst>
          </p:nvPr>
        </p:nvGraphicFramePr>
        <p:xfrm>
          <a:off x="755576" y="802300"/>
          <a:ext cx="7314418" cy="313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27052" y="802300"/>
            <a:ext cx="1285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7224" y="70224"/>
            <a:ext cx="7675216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округа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893" y="3377694"/>
            <a:ext cx="665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                                      Расходы                          Дефицит (-)/Профицит(+)</a:t>
            </a:r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78932"/>
              </p:ext>
            </p:extLst>
          </p:nvPr>
        </p:nvGraphicFramePr>
        <p:xfrm>
          <a:off x="683568" y="4077072"/>
          <a:ext cx="7848872" cy="24039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/>
              </a:tblGrid>
              <a:tr h="79208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1 892,1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2 282,4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2 308,4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91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</a:t>
                      </a:r>
                    </a:p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ПРОФИЦИТ(+)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- 26,0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- 20,0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 rot="14846520">
            <a:off x="1997402" y="1936665"/>
            <a:ext cx="195424" cy="63658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4846520">
            <a:off x="4339659" y="1932086"/>
            <a:ext cx="220393" cy="63658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31705" y="2490530"/>
            <a:ext cx="926817" cy="3743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+392,6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86446" y="2492971"/>
            <a:ext cx="926817" cy="3743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+410,0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203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36070" y="116632"/>
            <a:ext cx="7675216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округа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462" y="8649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2420888"/>
            <a:ext cx="2643206" cy="3827502"/>
          </a:xfrm>
          <a:prstGeom prst="roundRect">
            <a:avLst>
              <a:gd name="adj" fmla="val 5813"/>
            </a:avLst>
          </a:prstGeom>
          <a:solidFill>
            <a:srgbClr val="A6BD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 (налог на доходы физических лиц; налог от уплаты акцизов на нефтепродукты, упрощенная система налогообложения; единый сельхозналог; налог, взимаемый в связи с применением патентной системы налогообложения; налог на имущество физических лиц, земельный налог, государственная пошлина)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2420888"/>
            <a:ext cx="2611402" cy="3863816"/>
          </a:xfrm>
          <a:prstGeom prst="roundRect">
            <a:avLst>
              <a:gd name="adj" fmla="val 7448"/>
            </a:avLst>
          </a:prstGeom>
          <a:solidFill>
            <a:srgbClr val="D3DF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 и сборов, установленных 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45060" y="2416585"/>
            <a:ext cx="2500331" cy="3863816"/>
          </a:xfrm>
          <a:prstGeom prst="roundRect">
            <a:avLst>
              <a:gd name="adj" fmla="val 8583"/>
            </a:avLst>
          </a:prstGeom>
          <a:solidFill>
            <a:srgbClr val="F3C0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организаций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и физических лиц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807666" y="1677901"/>
            <a:ext cx="106977" cy="764689"/>
          </a:xfrm>
          <a:prstGeom prst="downArrow">
            <a:avLst/>
          </a:prstGeom>
          <a:scene3d>
            <a:camera prst="orthographicFront">
              <a:rot lat="120000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236297" y="1665697"/>
            <a:ext cx="108000" cy="763200"/>
          </a:xfrm>
          <a:prstGeom prst="downArrow">
            <a:avLst/>
          </a:prstGeom>
          <a:scene3d>
            <a:camera prst="orthographicFront">
              <a:rot lat="0" lon="21000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729142" y="1729793"/>
            <a:ext cx="101378" cy="642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2691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60648"/>
            <a:ext cx="8352928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округа</a:t>
            </a:r>
          </a:p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млн. рублей, %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502034"/>
              </p:ext>
            </p:extLst>
          </p:nvPr>
        </p:nvGraphicFramePr>
        <p:xfrm>
          <a:off x="395536" y="1268760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81718" y="5949280"/>
            <a:ext cx="321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поступило доходов в 2024 году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2 284,7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0232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07189"/>
              </p:ext>
            </p:extLst>
          </p:nvPr>
        </p:nvGraphicFramePr>
        <p:xfrm>
          <a:off x="107504" y="1146896"/>
          <a:ext cx="8783047" cy="52036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6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424"/>
                <a:gridCol w="851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6894"/>
              </a:tblGrid>
              <a:tr h="10519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48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доходов, из них: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1 892,1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5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3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5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8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9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5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20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0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целевых межбюджетных трансфертов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- 16,8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0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целевых средств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rtl="0" eaLnBrk="1" latinLnBrk="0" hangingPunct="1"/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от негосударственных организаций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3,3</a:t>
                      </a:r>
                      <a:endParaRPr kumimoji="0" lang="ru-RU" sz="1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24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0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  <a:endParaRPr kumimoji="0" lang="ru-RU" sz="10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31633" y="148621"/>
            <a:ext cx="8748464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</a:t>
            </a:r>
          </a:p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за 2024 год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3979" y="863001"/>
            <a:ext cx="108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1792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20604"/>
            <a:ext cx="8064896" cy="100414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бюджета муниципального округа по налоговым доходам, млн. рублей, %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28661276"/>
              </p:ext>
            </p:extLst>
          </p:nvPr>
        </p:nvGraphicFramePr>
        <p:xfrm>
          <a:off x="323528" y="1047120"/>
          <a:ext cx="7560840" cy="550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15894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6741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76929"/>
              </p:ext>
            </p:extLst>
          </p:nvPr>
        </p:nvGraphicFramePr>
        <p:xfrm>
          <a:off x="323527" y="1151164"/>
          <a:ext cx="8640961" cy="51581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4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15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5817"/>
                <a:gridCol w="9258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8666"/>
              </a:tblGrid>
              <a:tr h="11632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17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4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сельхозналог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4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 налогообложения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4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3" y="223341"/>
            <a:ext cx="8064896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 бюджета муниципального округа 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налоговым доходам за 2024 год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0610" y="932184"/>
            <a:ext cx="108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1892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2105" y="116632"/>
            <a:ext cx="1978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20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78699"/>
              </p:ext>
            </p:extLst>
          </p:nvPr>
        </p:nvGraphicFramePr>
        <p:xfrm>
          <a:off x="524932" y="576145"/>
          <a:ext cx="8363148" cy="58897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3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4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Предисловие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«Отчет об исполнении бюджета муниципального 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задачи, решаемые в процессе исполнения бюджета округа в 2024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Социально-экономические 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 за 2024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округа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бюджета муниципального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доходов бюджета муниципального округа за 2024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бюджета муниципального округа по налоговым доходам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по налоговым доходам за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неналоговым доходам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безвозмездных поступлений в бюджет муниципального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 по безвозмездным поступлениям за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 бюджета округа по отраслям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4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округа по расходам по разделам и подразделам классификации расходов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30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расходов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округа в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разрезе видов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округа в разрезе видов расходов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60778" y="64754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804017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60648"/>
            <a:ext cx="8064896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округа млн. рублей, %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1754024"/>
              </p:ext>
            </p:extLst>
          </p:nvPr>
        </p:nvGraphicFramePr>
        <p:xfrm>
          <a:off x="611560" y="121775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0167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94091"/>
              </p:ext>
            </p:extLst>
          </p:nvPr>
        </p:nvGraphicFramePr>
        <p:xfrm>
          <a:off x="251520" y="1268760"/>
          <a:ext cx="8712967" cy="51510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/>
                <a:gridCol w="79208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27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5576" y="230455"/>
            <a:ext cx="8064896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округа по неналоговым доходам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616" y="1022539"/>
            <a:ext cx="108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511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20604"/>
            <a:ext cx="8064896" cy="100414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округа млн. рублей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93544444"/>
              </p:ext>
            </p:extLst>
          </p:nvPr>
        </p:nvGraphicFramePr>
        <p:xfrm>
          <a:off x="179512" y="836712"/>
          <a:ext cx="8758820" cy="550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0929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22701"/>
              </p:ext>
            </p:extLst>
          </p:nvPr>
        </p:nvGraphicFramePr>
        <p:xfrm>
          <a:off x="197963" y="1442041"/>
          <a:ext cx="8783047" cy="46031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1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424"/>
                <a:gridCol w="851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6894"/>
              </a:tblGrid>
              <a:tr h="119892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5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3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3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46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67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5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целевых межбюджетных трансфертов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-16,8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85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целевых средств прошлых лет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rtl="0" eaLnBrk="1" latinLnBrk="0" hangingPunct="1"/>
                      <a:r>
                        <a:rPr kumimoji="0" lang="ru-RU" sz="10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kumimoji="0" lang="ru-RU" sz="10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85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от негосударственных организаций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0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3,3</a:t>
                      </a:r>
                      <a:endParaRPr kumimoji="0" lang="ru-RU" sz="10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427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0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  <a:endParaRPr kumimoji="0" lang="ru-RU" sz="10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4743"/>
            <a:ext cx="8748464" cy="867336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</a:p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</a:p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безвозмездным поступлениям за 2024 год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1183989"/>
            <a:ext cx="108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0283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" y="0"/>
            <a:ext cx="9144000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" y="857232"/>
            <a:ext cx="9144000" cy="600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" y="6357958"/>
            <a:ext cx="9144000" cy="28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" y="6643710"/>
            <a:ext cx="9144000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3"/>
          <p:cNvSpPr txBox="1">
            <a:spLocks/>
          </p:cNvSpPr>
          <p:nvPr/>
        </p:nvSpPr>
        <p:spPr>
          <a:xfrm>
            <a:off x="685804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17370" y="76040"/>
            <a:ext cx="8372477" cy="70802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округа по отраслям </a:t>
            </a:r>
          </a:p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рублей,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317263318"/>
              </p:ext>
            </p:extLst>
          </p:nvPr>
        </p:nvGraphicFramePr>
        <p:xfrm>
          <a:off x="114205" y="796368"/>
          <a:ext cx="8915653" cy="593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09990" y="6259567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Всего расходов – 2 304,7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87679540"/>
              </p:ext>
            </p:extLst>
          </p:nvPr>
        </p:nvGraphicFramePr>
        <p:xfrm>
          <a:off x="2843808" y="2204864"/>
          <a:ext cx="4464496" cy="298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5823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637" y="165781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округа по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 по разделам и подразделам классификации расходов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14463"/>
              </p:ext>
            </p:extLst>
          </p:nvPr>
        </p:nvGraphicFramePr>
        <p:xfrm>
          <a:off x="116836" y="967170"/>
          <a:ext cx="8902147" cy="55641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83707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1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1 894,7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2 308,4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2 304,7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333"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9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37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738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 местных администраций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0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40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органов финансового (финансово-бюджетного) надзора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94367" y="736338"/>
            <a:ext cx="108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2688" y="653134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828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округа по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 по разделам и подразделам классификации расходов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10289"/>
              </p:ext>
            </p:extLst>
          </p:nvPr>
        </p:nvGraphicFramePr>
        <p:xfrm>
          <a:off x="116836" y="1113845"/>
          <a:ext cx="8902147" cy="52674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108439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1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38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1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1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31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9148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13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456,84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456,64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52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1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48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18696" y="867623"/>
            <a:ext cx="108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784" y="15359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округа по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 по разделам и подразделам классификации расходов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78073"/>
              </p:ext>
            </p:extLst>
          </p:nvPr>
        </p:nvGraphicFramePr>
        <p:xfrm>
          <a:off x="116836" y="967170"/>
          <a:ext cx="8902147" cy="52888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114603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1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14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14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14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окружающей среды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14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94367" y="736338"/>
            <a:ext cx="108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644" y="27013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округа по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 по разделам и подразделам классификации расходов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12848"/>
              </p:ext>
            </p:extLst>
          </p:nvPr>
        </p:nvGraphicFramePr>
        <p:xfrm>
          <a:off x="82091" y="1101132"/>
          <a:ext cx="8902147" cy="52801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10874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1 024,2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6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404,7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641,9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6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3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3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08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6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3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 в области культуры, кинематографии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6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99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138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27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28384" y="854911"/>
            <a:ext cx="955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725" y="17600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округа по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 по разделам и подразделам классификации расходов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31485"/>
              </p:ext>
            </p:extLst>
          </p:nvPr>
        </p:nvGraphicFramePr>
        <p:xfrm>
          <a:off x="86390" y="980731"/>
          <a:ext cx="8902147" cy="54005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  <a:gridCol w="864096"/>
                <a:gridCol w="1008112"/>
                <a:gridCol w="936104"/>
                <a:gridCol w="792088"/>
                <a:gridCol w="792088"/>
                <a:gridCol w="891603"/>
                <a:gridCol w="819076"/>
              </a:tblGrid>
              <a:tr h="156006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план на 2024 год  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2024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перво-начальному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 уточнен-ному плану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81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45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81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45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45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509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734510"/>
            <a:ext cx="88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78363" y="5949950"/>
            <a:ext cx="4465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5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9342" y="82807"/>
            <a:ext cx="1978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20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12242"/>
              </p:ext>
            </p:extLst>
          </p:nvPr>
        </p:nvGraphicFramePr>
        <p:xfrm>
          <a:off x="510823" y="590639"/>
          <a:ext cx="8363148" cy="5718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3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4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5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округа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муниципального округа по муниципальным программам и непрограммным расходам бюджета за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Уренского муниципального 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молодежной политики Уренского муниципального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39-41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Уренского муниципального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42-43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агропромышленного комплекса Уренского муниципального округа»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44-46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бюджетирования «Вам решать!»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47-48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 Уренского муниципального округа»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Уренского муниципального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00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верхнем пределе муниципального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ограничений, установленных решением о бюджете, с учетом внесенных изменений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Бюджетного законодательства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муниципальные информационные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36754" y="65798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7616" y="19028"/>
            <a:ext cx="7786742" cy="78581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округа в разрезе видов расходов, млн.руб. и %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2200405"/>
              </p:ext>
            </p:extLst>
          </p:nvPr>
        </p:nvGraphicFramePr>
        <p:xfrm>
          <a:off x="125017" y="804846"/>
          <a:ext cx="8640961" cy="557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5"/>
          <p:cNvSpPr txBox="1"/>
          <p:nvPr/>
        </p:nvSpPr>
        <p:spPr>
          <a:xfrm>
            <a:off x="2776751" y="6212051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Всего расходов – 2 304,7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58719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644" y="33516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в разрезе видов расходов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51205"/>
              </p:ext>
            </p:extLst>
          </p:nvPr>
        </p:nvGraphicFramePr>
        <p:xfrm>
          <a:off x="107504" y="974135"/>
          <a:ext cx="8928990" cy="53659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4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6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/>
                <a:gridCol w="9219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263"/>
              </a:tblGrid>
              <a:tr h="78261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КВР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кода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вида расходов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Уточнен-ный 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за 2024 год к  первоначаль-ному плану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за 2024 год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уточненному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2024 года к 2023 году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81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государственными внебюджетными фондами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192,4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218,3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218,2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158,5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299,9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297,5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187,7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2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и иные выплаты населению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8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129,7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 бюджетным, автономным учреждениям и иным некоммерческим организациям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1 089,7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1 280,1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1 279,8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137,2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8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бюджетные ассигнования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121,7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253,66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253,66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397,2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208,4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506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1 894,7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2 308,4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2 304,7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1161" y="731487"/>
            <a:ext cx="88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3866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и непрограммные расходы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округа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0941363"/>
              </p:ext>
            </p:extLst>
          </p:nvPr>
        </p:nvGraphicFramePr>
        <p:xfrm>
          <a:off x="1284209" y="1124744"/>
          <a:ext cx="760827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1" y="679777"/>
            <a:ext cx="1626169" cy="1500199"/>
          </a:xfrm>
          <a:prstGeom prst="ellipse">
            <a:avLst/>
          </a:prstGeom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407868"/>
            <a:ext cx="2071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Пользователь\Desktop\46374у4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088"/>
            <a:ext cx="22367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Пользователь\Desktop\Mone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31" y="1176676"/>
            <a:ext cx="8842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020272" y="429309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31840" y="4221088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2596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8409" y="16961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округа по муниципальным программам и непрограммным расходам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12960"/>
              </p:ext>
            </p:extLst>
          </p:nvPr>
        </p:nvGraphicFramePr>
        <p:xfrm>
          <a:off x="100100" y="1152186"/>
          <a:ext cx="8943800" cy="54154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421"/>
                <a:gridCol w="872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138"/>
                <a:gridCol w="87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3610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2024 год к первона-чальному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2024 год к уточненному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2024 года к 2023 году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2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всего по муниципальным программам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1 467,1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2 227,6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2 224,3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151,6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121,5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8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646,7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711,6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961,6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960,8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148,6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42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 на территории Уренского муниципального округа на 2024-2028 годы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0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молодежной политики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275,8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306,6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306,3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130,7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8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и поддержка граждан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занятости населения Уренского муниципального округа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и туризма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299,8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428,3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222,1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5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 Уренского муниципального округа доступным и комфортным жильем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3923" y="913063"/>
            <a:ext cx="88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79697" y="654255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81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92311"/>
              </p:ext>
            </p:extLst>
          </p:nvPr>
        </p:nvGraphicFramePr>
        <p:xfrm>
          <a:off x="100100" y="1188398"/>
          <a:ext cx="8943800" cy="53733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421"/>
                <a:gridCol w="872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138"/>
                <a:gridCol w="87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18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2024 год к первона-чальному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2024 год к уточненному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2024 года к 2023 году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9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 Уренского муниципального округа качественными услугами в сфере жилищно-коммунального хозяйства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266,2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195,8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175,2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631,5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143,5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2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144,0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2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 Уренского муниципального округа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75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 Уренского муниципального</a:t>
                      </a:r>
                      <a:r>
                        <a:rPr kumimoji="0"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2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4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 Уренского муниципального округа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171,0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181,9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160,1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33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 на территории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5755" y="970807"/>
            <a:ext cx="88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79697" y="6550223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564" y="78255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округа по муниципальным программам и непрограммным расходам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82308996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57909"/>
              </p:ext>
            </p:extLst>
          </p:nvPr>
        </p:nvGraphicFramePr>
        <p:xfrm>
          <a:off x="116167" y="1277743"/>
          <a:ext cx="8943800" cy="51125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421"/>
                <a:gridCol w="872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138"/>
                <a:gridCol w="87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8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096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 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2024 год к первона-чальному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за 2024 год к уточненному плану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2024 года к 2023 году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2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 в Уренском муниципальном округе 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133,3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9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Уренского муниципального округа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93,8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16,9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7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Уренского муниципального округа Нижегородской области на 2018-2020 годы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174,7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2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защиты прав потребителей в Уренском муниципальном округе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64,4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80,4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156,1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99,5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аппарата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управления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2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учреждения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9,6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110,3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9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за счет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федерального бюджета</a:t>
                      </a:r>
                      <a:endParaRPr lang="ru-RU" sz="10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0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непрограммные 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35000,0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184,2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7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расходы бюджета муниципального округа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1 894,7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1 518,6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2 308,4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2 304,7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151,8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121,6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1687" y="1003159"/>
            <a:ext cx="88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627" y="11060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округа по муниципальным программам и непрограммным расходам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51479084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694" y="107173"/>
            <a:ext cx="8194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1140">
            <a:off x="10513" y="28766"/>
            <a:ext cx="1326363" cy="13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0_ac503_dfd5400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2334"/>
            <a:ext cx="2304257" cy="249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ull_det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0190" y="3574748"/>
            <a:ext cx="2092325" cy="178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5326" y="1323291"/>
            <a:ext cx="6286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08.02.2021 г. № 177 «Об утверждении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образования Уренского муниципального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Нижегородской области»»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5326" y="2736921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537" y="3583708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 территории Уренского муниципального округа Нижегородской области образовательной системы, обеспечивающей  доступность качественного образования, отвечающего  потребностям развития экономики округа ожиданиям общества и каждого гражданина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5012183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рамках муниципальной программы осуществляют:</a:t>
            </a:r>
            <a:endParaRPr lang="ru-RU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600572" y="5578883"/>
            <a:ext cx="1911350" cy="1019175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ошкольных детских учреждений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2794312" y="5578883"/>
            <a:ext cx="1911350" cy="1019175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бщеобразовательных организаций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4990139" y="5578883"/>
            <a:ext cx="1911350" cy="1019175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 дополнительного образования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15895" y="647541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3624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856" y="410516"/>
            <a:ext cx="8194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05432"/>
              </p:ext>
            </p:extLst>
          </p:nvPr>
        </p:nvGraphicFramePr>
        <p:xfrm>
          <a:off x="2819136" y="1471121"/>
          <a:ext cx="6001336" cy="45108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3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1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6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8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дошкольного образования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4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 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38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41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оздоровления</a:t>
                      </a:r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занятости детей и молодежи</a:t>
                      </a: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1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7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961,6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960,8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06169" y="1124744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1" y="1477704"/>
            <a:ext cx="2359463" cy="151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s://data3.proshkolu.ru/content/media/pic/std/3000000/2589000/2588369-74142dbb30b1e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1" y="2986645"/>
            <a:ext cx="2359464" cy="1450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19" y="4446240"/>
            <a:ext cx="2359465" cy="1535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7456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87981"/>
              </p:ext>
            </p:extLst>
          </p:nvPr>
        </p:nvGraphicFramePr>
        <p:xfrm>
          <a:off x="328669" y="909703"/>
          <a:ext cx="8491813" cy="56164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87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3 - 7 лет, которым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предоставлена возможность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получать услуги дошкольного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к численности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в возрасте 3 - 7 лет,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скорректированной на</a:t>
                      </a:r>
                    </a:p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возрасте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5 - 7 лет, обучающихся в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ОБОО) увеличится до 100 %.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среднего балла  единого государственного экзамена (в расчете на 2 обязательных предмета) в 10 % ОО с лучшими результатами единого государственного экзамена к среднему баллу единого государственного экзамена (в расчете на 2 обязательных предмета) в 10 % ОО с худшими результатами единого государственного экзамена уменьшится до 1,53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7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ОО (ДОО), в которых созданы условия для получения детьми-инвалидами качественного образования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ОО/ДОО (в том числе в организациях, осуществляющих образовательную деятельность по адаптированным основным общеобразовательным программам), в общем количестве ОО (ДОО) увеличится до 25% (6%)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 (5,0)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(5,0)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в возрасте 5-18 лет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5-18 лет) увеличится до 85,0%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организованными формами отдыха и оздоровления  в 2023 году будет на уровне 58,0% от численности детей школьного возраста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9896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руководителей государственных (муниципальных) ДОО, ОО и организаций дополнительного образования , прошедших в течение последних трех лет повышение квалификации или профессиональную переподготовку, в общей численности руководителей ДОО, ОБОО и организаций  дополнительного образования увеличится до 98,0 %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аттестованных педагогических работников в общей численности педагогических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работников, подлежащих аттестации, увеличится до 92,0 %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7502" y="116632"/>
            <a:ext cx="8194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71647" y="652619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6654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МОЛОДЕЖНОЙ ПОЛИТИКИ 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445126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создание условий и возможностей для повышения роли культуры в воспитании и просвещении населения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Уренского муниципального округа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ее лучших традициях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достижениях, сохранения культурного наследия региона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единого культурно-информационного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условий для гражданского становления и самореализации молодежи, повышения социальной активности молодежи Уренского муниципального округа, вовлечения молодежи в экономическую, политическую, культурную, спортивную, социально-значимую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908720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молодежной политики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391930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информационного обеспечения и молодежной политики администрации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5063" y="5105347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рамках муниципальной программы осуществляют:</a:t>
            </a: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107504" y="5493635"/>
            <a:ext cx="124049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«Уренская централизован-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клубная система»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1461566" y="5493634"/>
            <a:ext cx="1207464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«Уренский дом ремесел»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2782599" y="5493634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«Уренская централизованная библиотечная  система»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4320933" y="5493635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«Музейно-выставочный комплекс им. В.Ф.Мамонтова»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5851805" y="5493635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«Детская художественная школа»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382677" y="5493635"/>
            <a:ext cx="1417303" cy="1091459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«Детская музыкальная школа им.</a:t>
            </a: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В.Б. Трифонова»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5121"/>
            <a:ext cx="3059832" cy="19522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3340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Уважаемые жители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Уренского  муниципального округа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0794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 вами информационный материал -  «Бюджет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граждан»,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который познакомит вас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параметрами  исполнения  бюджета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Уренского муниципального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округа  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 год.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Представленная в доступной и понятной форме информация предназначена для широкого круга пользователей с учетом целевых групп и обеспечивает реализацию прозрачности, открытости и обеспечения полного и доступного информирования граждан о бюджете муниципального округа.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Информация позволит гражданам составить представление об источниках формирования доходов бюджета муниципального округа, направлениях расходования бюджетных средств в 2024 году и сделать выводы об эффективности использования бюджетных средств.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0778" y="64754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8876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МОЛОДЕЖНОЙ ПОЛИТИКИ 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06239"/>
              </p:ext>
            </p:extLst>
          </p:nvPr>
        </p:nvGraphicFramePr>
        <p:xfrm>
          <a:off x="3491879" y="1133615"/>
          <a:ext cx="5328593" cy="49596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и развитие </a:t>
                      </a:r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культуры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137,3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137,3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6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материально-технической базы</a:t>
                      </a:r>
                      <a:r>
                        <a:rPr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учреждений культуры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молодежной политики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7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0" i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в сфере культуры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49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306,6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306,3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19855" y="815016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0" y="1144373"/>
            <a:ext cx="2664296" cy="1645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0" y="2803598"/>
            <a:ext cx="2673854" cy="1645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0" y="4447359"/>
            <a:ext cx="2664296" cy="16459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" y="1190117"/>
            <a:ext cx="2664296" cy="16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5888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01480"/>
              </p:ext>
            </p:extLst>
          </p:nvPr>
        </p:nvGraphicFramePr>
        <p:xfrm>
          <a:off x="505379" y="1196752"/>
          <a:ext cx="8280920" cy="33567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0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измере-ния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работников культуры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55537,94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55546,58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 учреждений культуры, повышение оплаты труда которых предусмотрено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Указом Президента РФ от 7 мая 2012 года № 597 «О мероприятиях по реализации государственной социальной политики», к средней заработной плате по Нижегородской области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высоко-квалифицированных работников в сфере культуры, % от числа работников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 Уренского муниципального округа, имеющих свой информационный портал от общего числа учреждений культуры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уровня удовлетворенности граждан Уренского муниципального округа качеством предоставления муниципальных услуг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 descr="image.jpeg"/>
          <p:cNvPicPr>
            <a:picLocks noChangeAspect="1"/>
          </p:cNvPicPr>
          <p:nvPr/>
        </p:nvPicPr>
        <p:blipFill>
          <a:blip r:embed="rId2"/>
          <a:srcRect r="4839"/>
          <a:stretch>
            <a:fillRect/>
          </a:stretch>
        </p:blipFill>
        <p:spPr>
          <a:xfrm>
            <a:off x="505379" y="4564683"/>
            <a:ext cx="8326269" cy="23045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0672" y="208166"/>
            <a:ext cx="819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и молодежной политики </a:t>
            </a:r>
          </a:p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8158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138" y="260648"/>
            <a:ext cx="8195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</a:p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СПОРТА УРЕНСКОГО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5018" y="3334927"/>
            <a:ext cx="52954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условий, обеспечивающих возможность гражданам систематически заниматься физической культурой и спортом, повышение конкурентоспособности Уренских спортсменов на межмуниципальных, областных и всероссийских соревнованиях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apshinPA\Desktop\для презентации\600_400_d6c977df6373350c6e78e243b438d7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7439"/>
            <a:ext cx="3024336" cy="18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09133" y="997439"/>
            <a:ext cx="5472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5019" y="2319006"/>
            <a:ext cx="536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физической культуре и спорту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4997179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рамках муниципальной программы осуществляет:</a:t>
            </a:r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3347864" y="5434735"/>
            <a:ext cx="3096344" cy="1235477"/>
          </a:xfrm>
          <a:prstGeom prst="foldedCorner">
            <a:avLst/>
          </a:prstGeom>
          <a:gradFill flip="none" rotWithShape="1">
            <a:gsLst>
              <a:gs pos="0">
                <a:srgbClr val="749AF0">
                  <a:tint val="66000"/>
                  <a:satMod val="160000"/>
                </a:srgbClr>
              </a:gs>
              <a:gs pos="50000">
                <a:srgbClr val="749AF0">
                  <a:tint val="44500"/>
                  <a:satMod val="160000"/>
                </a:srgbClr>
              </a:gs>
              <a:gs pos="100000">
                <a:srgbClr val="749A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AA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«Физкультурно-оздоровительный комплекс в г. Урень Нижегородской области»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2976415"/>
            <a:ext cx="3008801" cy="17989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0342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553" y="416270"/>
            <a:ext cx="8195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</a:p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СПОРТА УРЕНСКОГО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60145"/>
              </p:ext>
            </p:extLst>
          </p:nvPr>
        </p:nvGraphicFramePr>
        <p:xfrm>
          <a:off x="625138" y="1387483"/>
          <a:ext cx="5544616" cy="20039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9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1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массового спорта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0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06497"/>
              </p:ext>
            </p:extLst>
          </p:nvPr>
        </p:nvGraphicFramePr>
        <p:xfrm>
          <a:off x="625138" y="4869160"/>
          <a:ext cx="7907302" cy="1482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48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Уренского муниципального округа, систематически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занимающихся физической культурой и спортом, в общей численности населения округа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пропускная способность спортивных сооружений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7584" y="3859192"/>
            <a:ext cx="819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</a:p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052" y="1106674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82918"/>
            <a:ext cx="2016224" cy="20085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15895" y="647541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204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8864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1981" y="747337"/>
            <a:ext cx="2071702" cy="207170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>
            <a:noFill/>
          </a:ln>
          <a:effectLst>
            <a:glow rad="139700">
              <a:srgbClr val="FF00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8" y="2634222"/>
            <a:ext cx="66967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 развитие производственно-финансовой деятельности организаций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агропромышленного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комплекса;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создание условий для устойчивого развития сельских территорий;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обеспечение эпизоотического благополучия в Уренском муниципальном округе;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создание условий для комплексного развития сельских территорий;</a:t>
            </a:r>
          </a:p>
          <a:p>
            <a:pPr marL="179388" lvl="0"/>
            <a:r>
              <a:rPr lang="ru-RU" dirty="0">
                <a:latin typeface="Times New Roman" pitchFamily="18" charset="0"/>
                <a:cs typeface="Times New Roman" pitchFamily="18" charset="0"/>
              </a:rPr>
              <a:t>- обеспечение создания условий для реализации муниципальной программы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47764" y="792101"/>
            <a:ext cx="66962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7764" y="1979439"/>
            <a:ext cx="6516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сельского хозяйства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41241"/>
              </p:ext>
            </p:extLst>
          </p:nvPr>
        </p:nvGraphicFramePr>
        <p:xfrm>
          <a:off x="2549332" y="4447156"/>
          <a:ext cx="6199132" cy="2148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37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 промышленности</a:t>
                      </a:r>
                      <a:r>
                        <a:rPr lang="ru-RU" sz="11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2025 г.</a:t>
                      </a:r>
                      <a:endParaRPr lang="ru-RU" sz="11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Эпизоотическое благополучие Уренского муниципального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07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Уренского муниципального округа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51454" y="4212379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18816" y="653371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4" y="2726757"/>
            <a:ext cx="2073600" cy="204562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4925" cap="rnd">
            <a:solidFill>
              <a:schemeClr val="bg1"/>
            </a:solidFill>
          </a:ln>
          <a:effectLst>
            <a:glow rad="63500">
              <a:srgbClr val="FF0000">
                <a:alpha val="5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319862" y="4699168"/>
            <a:ext cx="2071702" cy="207170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0291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34207"/>
              </p:ext>
            </p:extLst>
          </p:nvPr>
        </p:nvGraphicFramePr>
        <p:xfrm>
          <a:off x="216651" y="860331"/>
          <a:ext cx="8784976" cy="56663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95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хозяйствах всех категорий (в сопоставимых ценах) 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растениеводства (в сопоставимых ценах) 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инвестиций в основной капитал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хозяйства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предыдущему году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рентабельности сельскохозяйственных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(с учетом субсидий)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61767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1182191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1693125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10145,4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минеральных удобрений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органических удобрений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122100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0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размера посевных площадей, занятых зерновыми, зернобобовыми и кормовыми сельскохозяйственными культурами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20664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17594,5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площади, засеваемой элитными семенами, в общей площади посевов 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1305" y="5714"/>
            <a:ext cx="819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агропромышленного комплекса</a:t>
            </a:r>
          </a:p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3348" y="6531752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0430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40325"/>
              </p:ext>
            </p:extLst>
          </p:nvPr>
        </p:nvGraphicFramePr>
        <p:xfrm>
          <a:off x="251519" y="1139621"/>
          <a:ext cx="8640970" cy="53377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4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7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скота и птицы на убой (в живом весе) в хозяйствах всех категорий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19819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28518,8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коров на конец отчетного периода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племенного условного маточного поголовья сельскохозяйственных животных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условных голов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племенного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молодняка крупного рогатого скота молочных и мясных пород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специалистов, принятых в сельскохозяйственные организации и крестьянские (фермерские) хозяйства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20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работников, прошедших переподготовку, повысивших квалификацию, принявших участие в семинарах, конференциях от общего количества руководителей и специалистов сельскохозяйственных организаций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2714" y="188640"/>
            <a:ext cx="819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Муниципальной программе 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агропромышленного комплекса</a:t>
            </a:r>
          </a:p>
          <a:p>
            <a:pPr lvl="0"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2341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1622799" cy="119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5" y="4410546"/>
            <a:ext cx="1622799" cy="1376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3" y="3158890"/>
            <a:ext cx="1620806" cy="13777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401" y="21875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проектов инициативного бюджетирования </a:t>
            </a:r>
          </a:p>
          <a:p>
            <a:pPr algn="ctr"/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«вам решать!» в 2024 году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86" y="2627644"/>
            <a:ext cx="568350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22297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проектов 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сумму 35,0 млн. рублей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1222117"/>
              </p:ext>
            </p:extLst>
          </p:nvPr>
        </p:nvGraphicFramePr>
        <p:xfrm>
          <a:off x="3059832" y="1955760"/>
          <a:ext cx="5256584" cy="442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3" y="1869301"/>
            <a:ext cx="1610307" cy="1371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55" y="585123"/>
            <a:ext cx="1563413" cy="13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184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217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проектов инициативного бюджетирования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«вам решать!» в 2024 году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86" y="2627644"/>
            <a:ext cx="568350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98708"/>
              </p:ext>
            </p:extLst>
          </p:nvPr>
        </p:nvGraphicFramePr>
        <p:xfrm>
          <a:off x="107504" y="535396"/>
          <a:ext cx="8946607" cy="38954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0254"/>
                <a:gridCol w="5040346"/>
                <a:gridCol w="792088"/>
                <a:gridCol w="792088"/>
                <a:gridCol w="792088"/>
                <a:gridCol w="1169743"/>
              </a:tblGrid>
              <a:tr h="99426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проекта/описание работ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округа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(вклад граждан, индивидуальных предпринимателей и юридических лиц)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8643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детского городка "Юный пешеход" ул. Индустриальная, д. 12 "А" в г.Урень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527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сельского Дома культуры в д. Б. Никитино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1 464 000,00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18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центрального водопровода в с. п. Уста по ул. Спортивная, ул. Молодежная, ул. Заводская, ул. Нагорная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4 699 870,00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1 464 870,00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847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спортивно-досугового центра "Молодежный" в селе Темта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4 999 688,59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1 749 688,59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458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места массового отдыха населения на берегу пруда в с. Карпуниха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4 725 834,65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985 000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1 504 440,00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236 394,65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458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Центрального парка им. П.Н. Виноградова в г.Урень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4 605 000,00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939 361,70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434 408,51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231 229,79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458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спортивной площадки в микрорайоне Хозцентр в г.Урень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2 990 000,00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1 929 032,26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467,74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149 500,00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284503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31 420 393,24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19 853 393,96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992 874,84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1 574 124,44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2631" y="258397"/>
            <a:ext cx="100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64" y="4606288"/>
            <a:ext cx="895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из бюджета Уренского муниципального округа были выделены денежные средства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завершения работ в сумме 3,6 млн.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08119"/>
              </p:ext>
            </p:extLst>
          </p:nvPr>
        </p:nvGraphicFramePr>
        <p:xfrm>
          <a:off x="1547664" y="5229200"/>
          <a:ext cx="6192688" cy="14636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0254"/>
                <a:gridCol w="5040346"/>
                <a:gridCol w="792088"/>
              </a:tblGrid>
              <a:tr h="42864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проекта/описание работ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округа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3527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сельского Дома культуры в д. Б. Никитино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513 209,99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3847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спортивно-досугового центра "Молодежный" в селе Темта Уренского муниципального округа Нижегородской области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3 112 838,58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  <a:tr h="284503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3 626 048,57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9542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лан-ФХ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6057" y="431376"/>
            <a:ext cx="2197601" cy="14890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2493" y="133657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МУНИЦИПАЛЬНЫМИ ФИНАНСАМИ УРЕНСКОГО МУНИЦИПАЛЬНОГО округа»</a:t>
            </a:r>
            <a:endParaRPr lang="ru-RU" sz="16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4687247"/>
            <a:ext cx="1573213" cy="133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6853" y="718432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Уренского муниципального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25.12.2020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Уренского 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85" y="1976562"/>
            <a:ext cx="385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Уренского муниципального округа Нижегородской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7492" y="2941819"/>
            <a:ext cx="4248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179388"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бюджета Уренского муниципального округа, повышение эффективности и качества управления муниципальными финансами Уренского муниципального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19350"/>
              </p:ext>
            </p:extLst>
          </p:nvPr>
        </p:nvGraphicFramePr>
        <p:xfrm>
          <a:off x="4427862" y="2207515"/>
          <a:ext cx="4570874" cy="18569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1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Уренского муниципального округа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55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67488" y="1920459"/>
            <a:ext cx="1073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17501"/>
              </p:ext>
            </p:extLst>
          </p:nvPr>
        </p:nvGraphicFramePr>
        <p:xfrm>
          <a:off x="395536" y="4390134"/>
          <a:ext cx="7272808" cy="2120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9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показателя (индикатора ) цели Программы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6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Уренского муниципального округа на душу населения 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Уренского муниципального округа, формируемых в рамках муниципальных программ, в общем объеме расходов бюджета округа (без учета субвенций из федерального и областного бюджета)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и областного бюджета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2380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01600" y="545716"/>
            <a:ext cx="7200900" cy="673100"/>
          </a:xfrm>
          <a:prstGeom prst="homePlate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2982" y="536837"/>
            <a:ext cx="1692275" cy="673100"/>
          </a:xfrm>
          <a:prstGeom prst="rect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90AA2"/>
                </a:solidFill>
              </a:rPr>
              <a:t>Бюджет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3220" y="45621"/>
            <a:ext cx="8920957" cy="49238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92075" y="1414339"/>
            <a:ext cx="7177087" cy="538162"/>
          </a:xfrm>
          <a:prstGeom prst="homePlate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2982" y="1387637"/>
            <a:ext cx="1692275" cy="576262"/>
          </a:xfrm>
          <a:prstGeom prst="rect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90AA2"/>
                </a:solidFill>
              </a:rPr>
              <a:t>Доходы бюджета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88159" y="2184144"/>
            <a:ext cx="7200900" cy="671512"/>
          </a:xfrm>
          <a:prstGeom prst="homePlate">
            <a:avLst/>
          </a:prstGeom>
          <a:solidFill>
            <a:srgbClr val="CCECFF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 dirty="0">
                <a:solidFill>
                  <a:prstClr val="black"/>
                </a:solidFill>
                <a:latin typeface="Arial" charset="0"/>
                <a:ea typeface="MingLiU_HKSCS-ExtB" pitchFamily="18" charset="-120"/>
                <a:cs typeface="Arial" charset="0"/>
              </a:rPr>
              <a:t>Выплачиваемые из бюджета денежные средства, за исключением средств, </a:t>
            </a:r>
            <a:r>
              <a:rPr lang="ru-RU" b="1" i="1" dirty="0" smtClean="0">
                <a:solidFill>
                  <a:prstClr val="black"/>
                </a:solidFill>
                <a:latin typeface="Arial" charset="0"/>
                <a:ea typeface="MingLiU_HKSCS-ExtB" pitchFamily="18" charset="-120"/>
                <a:cs typeface="Arial" charset="0"/>
              </a:rPr>
              <a:t>являющихся </a:t>
            </a:r>
            <a:r>
              <a:rPr lang="ru-RU" b="1" i="1" dirty="0">
                <a:solidFill>
                  <a:prstClr val="black"/>
                </a:solidFill>
                <a:latin typeface="Arial" charset="0"/>
                <a:ea typeface="MingLiU_HKSCS-ExtB" pitchFamily="18" charset="-120"/>
                <a:cs typeface="Arial" charset="0"/>
              </a:rPr>
              <a:t>источниками финансирования дефицита бюджета </a:t>
            </a:r>
            <a:endParaRPr lang="ru-RU" dirty="0">
              <a:solidFill>
                <a:prstClr val="black"/>
              </a:solidFill>
              <a:latin typeface="Arial" charset="0"/>
              <a:ea typeface="MingLiU_HKSCS-ExtB" pitchFamily="18" charset="-12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42982" y="2184144"/>
            <a:ext cx="1692275" cy="671512"/>
          </a:xfrm>
          <a:prstGeom prst="rect">
            <a:avLst/>
          </a:prstGeom>
          <a:solidFill>
            <a:srgbClr val="CCECFF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890AA2"/>
                </a:solidFill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88159" y="3117060"/>
            <a:ext cx="7177087" cy="331788"/>
          </a:xfrm>
          <a:prstGeom prst="homePlate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Превышение расходов бюджета над его доходам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42982" y="3044692"/>
            <a:ext cx="1692275" cy="454025"/>
          </a:xfrm>
          <a:prstGeom prst="rect">
            <a:avLst/>
          </a:prstGeom>
          <a:solidFill>
            <a:srgbClr val="CCECFF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90AA2"/>
                </a:solidFill>
              </a:rPr>
              <a:t>Дефицит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80851" y="3674293"/>
            <a:ext cx="7181850" cy="431800"/>
          </a:xfrm>
          <a:prstGeom prst="homePlate">
            <a:avLst/>
          </a:prstGeom>
          <a:solidFill>
            <a:srgbClr val="CCECFF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Превышение доходов бюджета над его расходами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42981" y="3653020"/>
            <a:ext cx="1692275" cy="474663"/>
          </a:xfrm>
          <a:prstGeom prst="rect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90AA2"/>
                </a:solidFill>
              </a:rPr>
              <a:t>Профицит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84886" y="4364856"/>
            <a:ext cx="7200900" cy="812800"/>
          </a:xfrm>
          <a:prstGeom prst="homePlate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7194" y="4297730"/>
            <a:ext cx="1692275" cy="812800"/>
          </a:xfrm>
          <a:prstGeom prst="rect">
            <a:avLst/>
          </a:prstGeom>
          <a:solidFill>
            <a:srgbClr val="CCECFF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90AA2"/>
                </a:solidFill>
              </a:rPr>
              <a:t>Межбюджетные </a:t>
            </a:r>
            <a:r>
              <a:rPr lang="ru-RU" sz="1400" b="1" dirty="0" smtClean="0">
                <a:solidFill>
                  <a:srgbClr val="890AA2"/>
                </a:solidFill>
              </a:rPr>
              <a:t>трансферты</a:t>
            </a:r>
            <a:endParaRPr lang="ru-RU" sz="1400" b="1" dirty="0">
              <a:solidFill>
                <a:srgbClr val="890AA2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01600" y="5362674"/>
            <a:ext cx="7200900" cy="1225550"/>
          </a:xfrm>
          <a:prstGeom prst="homePlate">
            <a:avLst/>
          </a:prstGeom>
          <a:solidFill>
            <a:srgbClr val="CCECFF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субъекта Российской Федерации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1902" y="5362674"/>
            <a:ext cx="1692275" cy="1152525"/>
          </a:xfrm>
          <a:prstGeom prst="rect">
            <a:avLst/>
          </a:prstGeom>
          <a:solidFill>
            <a:srgbClr val="DEF3FE"/>
          </a:solidFill>
          <a:ln>
            <a:solidFill>
              <a:srgbClr val="211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90AA2"/>
                </a:solidFill>
              </a:rPr>
              <a:t>Муниципальная программа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76456" y="6508927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443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УРЕНСКОГО МУНИЦИПАЛЬНОГО округа (МЛН. рублей</a:t>
            </a:r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61296"/>
              </p:ext>
            </p:extLst>
          </p:nvPr>
        </p:nvGraphicFramePr>
        <p:xfrm>
          <a:off x="395536" y="1124744"/>
          <a:ext cx="8399965" cy="40511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1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1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57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долговых обязательств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 долга на 01.01.2024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 в 2024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в 2024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 предел муниципального долга на 01.01.2025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ценные бумаги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коммерческих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банков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областного бюджета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объем муниципального долга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4637"/>
            <a:ext cx="24209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374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2812" y="44535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ВЕРХНЕМ ПРЕДЕЛЕ </a:t>
            </a:r>
          </a:p>
          <a:p>
            <a:pPr lvl="0"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0506" y="2326421"/>
            <a:ext cx="3924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</a:t>
            </a:r>
          </a:p>
          <a:p>
            <a:pPr lvl="0" algn="ctr"/>
            <a:r>
              <a:rPr lang="ru-RU" sz="2000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</a:p>
          <a:p>
            <a:pPr lvl="0" algn="ctr"/>
            <a:r>
              <a:rPr lang="ru-RU" sz="2000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sz="2000" b="1" i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cstor.nn2.ru/forum/data/forum/images/2017-09/183937203-pioaknmo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750" y1="39796" x2="65434" y2="26658"/>
                        <a14:foregroundMark x1="42857" y1="2423" x2="53954" y2="6122"/>
                        <a14:foregroundMark x1="58801" y1="8546" x2="70281" y2="16454"/>
                        <a14:foregroundMark x1="70663" y1="16071" x2="78954" y2="26658"/>
                        <a14:foregroundMark x1="74617" y1="19515" x2="81250" y2="30357"/>
                        <a14:foregroundMark x1="76148" y1="21684" x2="83801" y2="32653"/>
                        <a14:foregroundMark x1="5485" y1="68878" x2="9439" y2="67602"/>
                        <a14:foregroundMark x1="9821" y1="67347" x2="32781" y2="5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764">
            <a:off x="4849412" y="3622252"/>
            <a:ext cx="2688937" cy="2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"/>
          <p:cNvGrpSpPr/>
          <p:nvPr/>
        </p:nvGrpSpPr>
        <p:grpSpPr>
          <a:xfrm>
            <a:off x="611560" y="1744946"/>
            <a:ext cx="4155136" cy="4153445"/>
            <a:chOff x="0" y="0"/>
            <a:chExt cx="4155135" cy="4153444"/>
          </a:xfrm>
        </p:grpSpPr>
        <p:sp>
          <p:nvSpPr>
            <p:cNvPr id="10" name="Freeform 103"/>
            <p:cNvSpPr/>
            <p:nvPr/>
          </p:nvSpPr>
          <p:spPr>
            <a:xfrm>
              <a:off x="-1" y="814323"/>
              <a:ext cx="2074145" cy="207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0506" extrusionOk="0">
                  <a:moveTo>
                    <a:pt x="6494" y="14021"/>
                  </a:moveTo>
                  <a:cubicBezTo>
                    <a:pt x="2755" y="10280"/>
                    <a:pt x="2149" y="4428"/>
                    <a:pt x="5043" y="0"/>
                  </a:cubicBezTo>
                  <a:cubicBezTo>
                    <a:pt x="4402" y="419"/>
                    <a:pt x="3806" y="901"/>
                    <a:pt x="3263" y="1439"/>
                  </a:cubicBezTo>
                  <a:cubicBezTo>
                    <a:pt x="-1094" y="5807"/>
                    <a:pt x="-1087" y="12882"/>
                    <a:pt x="3279" y="17241"/>
                  </a:cubicBezTo>
                  <a:cubicBezTo>
                    <a:pt x="7645" y="21600"/>
                    <a:pt x="14716" y="21593"/>
                    <a:pt x="19073" y="17225"/>
                  </a:cubicBezTo>
                  <a:cubicBezTo>
                    <a:pt x="19609" y="16687"/>
                    <a:pt x="20089" y="16096"/>
                    <a:pt x="20506" y="15461"/>
                  </a:cubicBezTo>
                  <a:cubicBezTo>
                    <a:pt x="16083" y="18359"/>
                    <a:pt x="10235" y="17758"/>
                    <a:pt x="6494" y="140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D02E6"/>
                </a:gs>
                <a:gs pos="45367">
                  <a:srgbClr val="8815C8"/>
                </a:gs>
                <a:gs pos="100000">
                  <a:srgbClr val="6428AA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4"/>
            <p:cNvSpPr/>
            <p:nvPr/>
          </p:nvSpPr>
          <p:spPr>
            <a:xfrm>
              <a:off x="52316" y="2292936"/>
              <a:ext cx="2259223" cy="1359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798" y="14271"/>
                  </a:moveTo>
                  <a:cubicBezTo>
                    <a:pt x="5685" y="14269"/>
                    <a:pt x="1273" y="8314"/>
                    <a:pt x="227" y="0"/>
                  </a:cubicBezTo>
                  <a:cubicBezTo>
                    <a:pt x="76" y="1207"/>
                    <a:pt x="0" y="2435"/>
                    <a:pt x="0" y="3668"/>
                  </a:cubicBezTo>
                  <a:cubicBezTo>
                    <a:pt x="4" y="13574"/>
                    <a:pt x="4842" y="21600"/>
                    <a:pt x="10805" y="21593"/>
                  </a:cubicBezTo>
                  <a:cubicBezTo>
                    <a:pt x="16769" y="21586"/>
                    <a:pt x="21600" y="13549"/>
                    <a:pt x="21596" y="3643"/>
                  </a:cubicBezTo>
                  <a:cubicBezTo>
                    <a:pt x="21595" y="2419"/>
                    <a:pt x="21519" y="1198"/>
                    <a:pt x="21369" y="0"/>
                  </a:cubicBezTo>
                  <a:cubicBezTo>
                    <a:pt x="20323" y="8314"/>
                    <a:pt x="15911" y="14271"/>
                    <a:pt x="10798" y="1427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05"/>
            <p:cNvSpPr/>
            <p:nvPr/>
          </p:nvSpPr>
          <p:spPr>
            <a:xfrm>
              <a:off x="815023" y="2080073"/>
              <a:ext cx="2073408" cy="207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1" h="20081" extrusionOk="0">
                  <a:moveTo>
                    <a:pt x="13729" y="13739"/>
                  </a:moveTo>
                  <a:cubicBezTo>
                    <a:pt x="10063" y="17398"/>
                    <a:pt x="4333" y="17986"/>
                    <a:pt x="0" y="15148"/>
                  </a:cubicBezTo>
                  <a:cubicBezTo>
                    <a:pt x="3317" y="20196"/>
                    <a:pt x="10099" y="21600"/>
                    <a:pt x="15148" y="18283"/>
                  </a:cubicBezTo>
                  <a:cubicBezTo>
                    <a:pt x="20197" y="14965"/>
                    <a:pt x="21600" y="8183"/>
                    <a:pt x="18283" y="3135"/>
                  </a:cubicBezTo>
                  <a:cubicBezTo>
                    <a:pt x="17463" y="1887"/>
                    <a:pt x="16396" y="820"/>
                    <a:pt x="15148" y="0"/>
                  </a:cubicBezTo>
                  <a:cubicBezTo>
                    <a:pt x="17988" y="4338"/>
                    <a:pt x="17395" y="10073"/>
                    <a:pt x="13729" y="137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6"/>
            <p:cNvSpPr/>
            <p:nvPr/>
          </p:nvSpPr>
          <p:spPr>
            <a:xfrm>
              <a:off x="2293663" y="1844343"/>
              <a:ext cx="1360006" cy="225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20657" extrusionOk="0">
                  <a:moveTo>
                    <a:pt x="13266" y="10327"/>
                  </a:moveTo>
                  <a:cubicBezTo>
                    <a:pt x="13266" y="15217"/>
                    <a:pt x="7729" y="19437"/>
                    <a:pt x="0" y="20438"/>
                  </a:cubicBezTo>
                  <a:cubicBezTo>
                    <a:pt x="9016" y="21600"/>
                    <a:pt x="17847" y="18015"/>
                    <a:pt x="19723" y="12432"/>
                  </a:cubicBezTo>
                  <a:cubicBezTo>
                    <a:pt x="21600" y="6848"/>
                    <a:pt x="15812" y="1379"/>
                    <a:pt x="6796" y="217"/>
                  </a:cubicBezTo>
                  <a:cubicBezTo>
                    <a:pt x="5682" y="73"/>
                    <a:pt x="4547" y="0"/>
                    <a:pt x="3409" y="0"/>
                  </a:cubicBezTo>
                  <a:cubicBezTo>
                    <a:pt x="2264" y="0"/>
                    <a:pt x="1122" y="73"/>
                    <a:pt x="0" y="217"/>
                  </a:cubicBezTo>
                  <a:cubicBezTo>
                    <a:pt x="7728" y="1218"/>
                    <a:pt x="13265" y="5437"/>
                    <a:pt x="13266" y="103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7"/>
            <p:cNvSpPr/>
            <p:nvPr/>
          </p:nvSpPr>
          <p:spPr>
            <a:xfrm>
              <a:off x="2080794" y="1266114"/>
              <a:ext cx="2074342" cy="207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080" extrusionOk="0">
                  <a:moveTo>
                    <a:pt x="13732" y="6358"/>
                  </a:moveTo>
                  <a:cubicBezTo>
                    <a:pt x="17390" y="10022"/>
                    <a:pt x="17978" y="15749"/>
                    <a:pt x="15141" y="20080"/>
                  </a:cubicBezTo>
                  <a:cubicBezTo>
                    <a:pt x="20191" y="16768"/>
                    <a:pt x="21600" y="9989"/>
                    <a:pt x="18288" y="4939"/>
                  </a:cubicBezTo>
                  <a:cubicBezTo>
                    <a:pt x="14976" y="-111"/>
                    <a:pt x="8197" y="-1520"/>
                    <a:pt x="3147" y="1792"/>
                  </a:cubicBezTo>
                  <a:cubicBezTo>
                    <a:pt x="1894" y="2614"/>
                    <a:pt x="822" y="3685"/>
                    <a:pt x="0" y="4939"/>
                  </a:cubicBezTo>
                  <a:cubicBezTo>
                    <a:pt x="4336" y="2099"/>
                    <a:pt x="10069" y="2692"/>
                    <a:pt x="13732" y="63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EA03"/>
                </a:gs>
                <a:gs pos="70683">
                  <a:srgbClr val="FFBA02"/>
                </a:gs>
                <a:gs pos="97580">
                  <a:srgbClr val="FF8A00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08"/>
            <p:cNvSpPr/>
            <p:nvPr/>
          </p:nvSpPr>
          <p:spPr>
            <a:xfrm>
              <a:off x="1844229" y="501824"/>
              <a:ext cx="2259450" cy="135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0077" extrusionOk="0">
                  <a:moveTo>
                    <a:pt x="10327" y="6811"/>
                  </a:moveTo>
                  <a:cubicBezTo>
                    <a:pt x="15217" y="6811"/>
                    <a:pt x="19437" y="12348"/>
                    <a:pt x="20438" y="20077"/>
                  </a:cubicBezTo>
                  <a:cubicBezTo>
                    <a:pt x="21600" y="11061"/>
                    <a:pt x="18015" y="2230"/>
                    <a:pt x="12432" y="354"/>
                  </a:cubicBezTo>
                  <a:cubicBezTo>
                    <a:pt x="6848" y="-1523"/>
                    <a:pt x="1379" y="4265"/>
                    <a:pt x="217" y="13281"/>
                  </a:cubicBezTo>
                  <a:cubicBezTo>
                    <a:pt x="73" y="14395"/>
                    <a:pt x="1" y="15530"/>
                    <a:pt x="0" y="16668"/>
                  </a:cubicBezTo>
                  <a:cubicBezTo>
                    <a:pt x="0" y="17813"/>
                    <a:pt x="73" y="18955"/>
                    <a:pt x="217" y="20077"/>
                  </a:cubicBezTo>
                  <a:cubicBezTo>
                    <a:pt x="1218" y="12349"/>
                    <a:pt x="5437" y="6812"/>
                    <a:pt x="10327" y="68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09"/>
            <p:cNvSpPr/>
            <p:nvPr/>
          </p:nvSpPr>
          <p:spPr>
            <a:xfrm>
              <a:off x="1266582" y="0"/>
              <a:ext cx="2074580" cy="207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080" extrusionOk="0">
                  <a:moveTo>
                    <a:pt x="6360" y="6351"/>
                  </a:moveTo>
                  <a:cubicBezTo>
                    <a:pt x="10023" y="2694"/>
                    <a:pt x="15750" y="2106"/>
                    <a:pt x="20080" y="4943"/>
                  </a:cubicBezTo>
                  <a:cubicBezTo>
                    <a:pt x="16770" y="-108"/>
                    <a:pt x="9993" y="-1520"/>
                    <a:pt x="4942" y="1790"/>
                  </a:cubicBezTo>
                  <a:cubicBezTo>
                    <a:pt x="-108" y="5099"/>
                    <a:pt x="-1520" y="11877"/>
                    <a:pt x="1790" y="16928"/>
                  </a:cubicBezTo>
                  <a:cubicBezTo>
                    <a:pt x="2613" y="18184"/>
                    <a:pt x="3685" y="19257"/>
                    <a:pt x="4941" y="20080"/>
                  </a:cubicBezTo>
                  <a:cubicBezTo>
                    <a:pt x="2101" y="15746"/>
                    <a:pt x="2693" y="10013"/>
                    <a:pt x="6360" y="6351"/>
                  </a:cubicBezTo>
                  <a:close/>
                </a:path>
              </a:pathLst>
            </a:custGeom>
            <a:gradFill flip="none" rotWithShape="1"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11"/>
            <p:cNvSpPr/>
            <p:nvPr/>
          </p:nvSpPr>
          <p:spPr>
            <a:xfrm>
              <a:off x="501958" y="52047"/>
              <a:ext cx="1360567" cy="225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7333" y="10800"/>
                  </a:moveTo>
                  <a:cubicBezTo>
                    <a:pt x="7334" y="5686"/>
                    <a:pt x="13288" y="1273"/>
                    <a:pt x="21600" y="225"/>
                  </a:cubicBezTo>
                  <a:cubicBezTo>
                    <a:pt x="20394" y="75"/>
                    <a:pt x="19165" y="0"/>
                    <a:pt x="17933" y="0"/>
                  </a:cubicBezTo>
                  <a:cubicBezTo>
                    <a:pt x="8029" y="0"/>
                    <a:pt x="0" y="4835"/>
                    <a:pt x="0" y="10800"/>
                  </a:cubicBezTo>
                  <a:cubicBezTo>
                    <a:pt x="0" y="16764"/>
                    <a:pt x="8029" y="21599"/>
                    <a:pt x="17933" y="21599"/>
                  </a:cubicBezTo>
                  <a:cubicBezTo>
                    <a:pt x="19165" y="21600"/>
                    <a:pt x="20393" y="21525"/>
                    <a:pt x="21600" y="21377"/>
                  </a:cubicBezTo>
                  <a:cubicBezTo>
                    <a:pt x="13286" y="20329"/>
                    <a:pt x="7331" y="15915"/>
                    <a:pt x="7333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140025" dir="2315233" rotWithShape="0">
                <a:srgbClr val="000000">
                  <a:alpha val="146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813701" y="3046456"/>
            <a:ext cx="1593170" cy="1571657"/>
            <a:chOff x="2392033" y="3392360"/>
            <a:chExt cx="1205245" cy="1255529"/>
          </a:xfrm>
        </p:grpSpPr>
        <p:sp>
          <p:nvSpPr>
            <p:cNvPr id="19" name="Freeform 712"/>
            <p:cNvSpPr/>
            <p:nvPr/>
          </p:nvSpPr>
          <p:spPr>
            <a:xfrm>
              <a:off x="2392033" y="3392360"/>
              <a:ext cx="1205245" cy="1255529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/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0848" y="3632558"/>
              <a:ext cx="1147616" cy="82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500" b="1" dirty="0" smtClean="0"/>
                <a:t>33,0</a:t>
              </a:r>
            </a:p>
            <a:p>
              <a:pPr algn="ctr"/>
              <a:r>
                <a:rPr lang="ru-RU" sz="1600" dirty="0" smtClean="0"/>
                <a:t>млн. рублей</a:t>
              </a:r>
              <a:endParaRPr lang="ru-RU" sz="16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477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33265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решением о бюджете муниципального  округа, с учетом внесенных изменений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25612"/>
              </p:ext>
            </p:extLst>
          </p:nvPr>
        </p:nvGraphicFramePr>
        <p:xfrm>
          <a:off x="467544" y="1484784"/>
          <a:ext cx="8399965" cy="4609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8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57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нормативного документа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требованиям решения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4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предел муниципального долга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Уренского муниципального округа от 07.12.2023 г. № 641 «О бюджете Уренского муниципального округа Нижегородской области на 2024 год и на плановый период 2025 и 2026 годов» (с учетом внесенных изменений)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верхний предел муниципального долга Уренского муниципального округа на 1 января 2025 года в размере 33,0 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 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8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предел обязательств по муниципальным гарантиям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Уренского муниципального округа от 07.12.2023 г. № 641 «О бюджете Уренского муниципального округа Нижегородской области на 2024 год и на плановый период 2025 и 2026 годов» (с учетом внесенных изменений)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верхний предел обязательств по муниципальным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гарантиям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Уренского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 на 1 января 2025 года в размере 0,00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8210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бюджетного законодательства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3201"/>
              </p:ext>
            </p:extLst>
          </p:nvPr>
        </p:nvGraphicFramePr>
        <p:xfrm>
          <a:off x="467544" y="1025254"/>
          <a:ext cx="8399965" cy="53579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нормативного документа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требованиям решения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9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дефицита бюджета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должен превышать установленного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Бюджетным кодексом предела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превышает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расходов на обслуживание долга к общим расходам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должно превышать 15% расходов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долга</a:t>
                      </a:r>
                      <a:endParaRPr lang="ru-RU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должен превышать утвержденный общий годовой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превышает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5786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461" y="3326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13" y="1375306"/>
            <a:ext cx="549151" cy="54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gosusl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913" y="2078033"/>
            <a:ext cx="557212" cy="557212"/>
          </a:xfrm>
          <a:prstGeom prst="rect">
            <a:avLst/>
          </a:prstGeom>
        </p:spPr>
      </p:pic>
      <p:pic>
        <p:nvPicPr>
          <p:cNvPr id="9" name="Рисунок 8" descr="zakupki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736" y="2847924"/>
            <a:ext cx="571504" cy="571504"/>
          </a:xfrm>
          <a:prstGeom prst="rect">
            <a:avLst/>
          </a:prstGeom>
        </p:spPr>
      </p:pic>
      <p:pic>
        <p:nvPicPr>
          <p:cNvPr id="10" name="Рисунок 9" descr="zakupki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560" y="3632107"/>
            <a:ext cx="571504" cy="571504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29493" y="1412776"/>
            <a:ext cx="785818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Уренского муниципального округа</a:t>
            </a:r>
          </a:p>
          <a:p>
            <a:pPr marL="269875" indent="15875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15875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услуг</a:t>
            </a:r>
          </a:p>
          <a:p>
            <a:pPr indent="-74613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-74613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Официальный сайт единой информационной системы  в сфере закупок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buFont typeface="Wingdings 2" pitchFamily="18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15875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Единый портал бюджетной системы Российской Федерации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15875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Электронный Бюджет</a:t>
            </a:r>
          </a:p>
          <a:p>
            <a:pPr>
              <a:buFont typeface="Wingdings 2" pitchFamily="18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udget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560" y="4583052"/>
            <a:ext cx="571504" cy="5715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151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33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по Управлению финансов Администрации УРЕНСКОГО  МУНИЦИПАЛЬНОГО </a:t>
            </a:r>
            <a:r>
              <a:rPr lang="ru-RU" sz="16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ОКРУГА </a:t>
            </a:r>
            <a:r>
              <a:rPr lang="ru-RU" sz="1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412776"/>
            <a:ext cx="3320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брошюры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для граждан» является Управление финансов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Уренского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85766"/>
              </p:ext>
            </p:extLst>
          </p:nvPr>
        </p:nvGraphicFramePr>
        <p:xfrm>
          <a:off x="1331640" y="4149080"/>
          <a:ext cx="7560840" cy="225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8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Управления финансов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Сахаров Сергей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Леонидович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606800 Нижегородская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обл. г.Урень, ул.Ленина, д.65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8-831-54-2-11-76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Информационный ресурс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www.uren.nobl.ru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8.00 до 17.15 (пт. до 16.00)</a:t>
                      </a:r>
                    </a:p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12.00 до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13.00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Выходные – сб.,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6" name="Picture 2" descr="C:\Users\LapshinPA\Desktop\для презентации\JI6jHZe-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0160"/>
            <a:ext cx="4320480" cy="27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10388" y="6477324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5102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683568" y="1340768"/>
            <a:ext cx="814700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Годовой отчет об исполнении бюджета муниципального округа подлежит рассмотрению Советом депутатов Уренского муниципального округа Нижегородской области и утверждается решением Совета депутатов Уренского муниципального округа 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Решением Совета депутатов Уренского муниципального округа об исполнении бюджета муниципального округа утверждается отчет об исполнении бюджета муниципального округа за отчетный финансовый год с указанием общего объема доходов, расходов и дефицита (профицита) бюджета муниципального округа.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отчете об исполнении бюджета муниципального округа указывается сколько и каких доходов поступило в бюджет за год и на какие цели эти денежные средства были израсходованы.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32656"/>
            <a:ext cx="8208912" cy="71438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отчет об исполнении бюджета муниципального округа</a:t>
            </a:r>
            <a:endParaRPr kumimoji="0" lang="ru-RU" sz="2000" b="1" i="0" u="none" strike="noStrike" kern="1200" cap="all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0778" y="64754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7934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3" y="968167"/>
            <a:ext cx="1848298" cy="969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задачи, решаемые в процессе исполнения бюджета округа в 2024 году</a:t>
            </a:r>
            <a:endParaRPr lang="ru-RU" sz="18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236397" y="1196752"/>
            <a:ext cx="5181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9" y="1871897"/>
            <a:ext cx="1714891" cy="1059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233001" y="2149154"/>
            <a:ext cx="4358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доходной базы бюджета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9" y="3072035"/>
            <a:ext cx="1800200" cy="882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9" y="3951930"/>
            <a:ext cx="1770072" cy="833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" y="4785542"/>
            <a:ext cx="1714043" cy="945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" y="5691479"/>
            <a:ext cx="1776288" cy="1179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211165" y="3248025"/>
            <a:ext cx="5925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2152650" y="4116388"/>
            <a:ext cx="67881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муниципальным долгом</a:t>
            </a: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2174875" y="4875213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внутреннего муниципального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контроля</a:t>
            </a: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2208213" y="5981700"/>
            <a:ext cx="55746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бюджетного процесса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60778" y="64754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5562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660778" y="64754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75.userapi.com/impg/iA6KOgbqrn941foBoZk0Rws9S78Q3YrCrWNvMA/2lq4qOSUOOg.jpg?size=2560x1920&amp;quality=95&amp;sign=48c2ceac85577755847980aad2d3b89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9" y="0"/>
            <a:ext cx="9174047" cy="68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14471" y="50619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  <a:alpha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  <a:alpha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за 2024 год</a:t>
            </a:r>
            <a:endParaRPr lang="ru-RU" sz="3600" b="1" dirty="0">
              <a:solidFill>
                <a:schemeClr val="accent5">
                  <a:lumMod val="75000"/>
                  <a:alpha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3490" y="3663480"/>
            <a:ext cx="27717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2 104,0 кв. км.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814" y="3893700"/>
            <a:ext cx="29158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отгруженной продукции,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 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7 586,2 млн.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7560" y="4705639"/>
            <a:ext cx="2771799" cy="909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в действующих ценах 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2 279,6 млн.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563654" y="4811287"/>
            <a:ext cx="27717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аработная плата 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44 417,78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3946466"/>
            <a:ext cx="27717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муниципальных учреждения – 1 казенное,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бюджетных,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автономных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3536" y="5460263"/>
            <a:ext cx="24482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27 897 человек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8416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408375633"/>
              </p:ext>
            </p:extLst>
          </p:nvPr>
        </p:nvGraphicFramePr>
        <p:xfrm>
          <a:off x="467544" y="1566175"/>
          <a:ext cx="8352928" cy="46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55776" y="181543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Отгружено товаров собственного производства, выполненных работ и услуг по полному кругу организаций, млн.руб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60778" y="64754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2822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26001</TotalTime>
  <Words>6586</Words>
  <Application>Microsoft Office PowerPoint</Application>
  <PresentationFormat>Экран (4:3)</PresentationFormat>
  <Paragraphs>2267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6" baseType="lpstr">
      <vt:lpstr>MingLiU_HKSCS-ExtB</vt:lpstr>
      <vt:lpstr>Arial</vt:lpstr>
      <vt:lpstr>Avenir Next Regular</vt:lpstr>
      <vt:lpstr>Calibri</vt:lpstr>
      <vt:lpstr>Corbel</vt:lpstr>
      <vt:lpstr>Monotype Corsiva</vt:lpstr>
      <vt:lpstr>Times New Roman</vt:lpstr>
      <vt:lpstr>Verdana</vt:lpstr>
      <vt:lpstr>Wingdings 2</vt:lpstr>
      <vt:lpstr>Солнцестояние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Таланова Т.Н., Ванина В.В.</dc:creator>
  <cp:lastModifiedBy>Наталья Порошина</cp:lastModifiedBy>
  <cp:revision>2561</cp:revision>
  <cp:lastPrinted>2025-11-21T08:29:06Z</cp:lastPrinted>
  <dcterms:created xsi:type="dcterms:W3CDTF">2010-09-22T07:25:09Z</dcterms:created>
  <dcterms:modified xsi:type="dcterms:W3CDTF">2026-03-30T06:14:28Z</dcterms:modified>
</cp:coreProperties>
</file>